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notesSlides/notesSlide8.xml" ContentType="application/vnd.openxmlformats-officedocument.presentationml.notesSlide+xml"/>
  <Override PartName="/ppt/charts/chart7.xml" ContentType="application/vnd.openxmlformats-officedocument.drawingml.chart+xml"/>
  <Override PartName="/ppt/notesSlides/notesSlide9.xml" ContentType="application/vnd.openxmlformats-officedocument.presentationml.notesSlide+xml"/>
  <Override PartName="/ppt/charts/chart8.xml" ContentType="application/vnd.openxmlformats-officedocument.drawingml.chart+xml"/>
  <Override PartName="/ppt/notesSlides/notesSlide10.xml" ContentType="application/vnd.openxmlformats-officedocument.presentationml.notesSlide+xml"/>
  <Override PartName="/ppt/charts/chart9.xml" ContentType="application/vnd.openxmlformats-officedocument.drawingml.chart+xml"/>
  <Override PartName="/ppt/notesSlides/notesSlide11.xml" ContentType="application/vnd.openxmlformats-officedocument.presentationml.notesSlide+xml"/>
  <Override PartName="/ppt/charts/chart10.xml" ContentType="application/vnd.openxmlformats-officedocument.drawingml.chart+xml"/>
  <Override PartName="/ppt/notesSlides/notesSlide12.xml" ContentType="application/vnd.openxmlformats-officedocument.presentationml.notesSlide+xml"/>
  <Override PartName="/ppt/charts/chart11.xml" ContentType="application/vnd.openxmlformats-officedocument.drawingml.chart+xml"/>
  <Override PartName="/ppt/notesSlides/notesSlide13.xml" ContentType="application/vnd.openxmlformats-officedocument.presentationml.notesSlide+xml"/>
  <Override PartName="/ppt/charts/chart12.xml" ContentType="application/vnd.openxmlformats-officedocument.drawingml.chart+xml"/>
  <Override PartName="/ppt/notesSlides/notesSlide14.xml" ContentType="application/vnd.openxmlformats-officedocument.presentationml.notesSlide+xml"/>
  <Override PartName="/ppt/charts/chart13.xml" ContentType="application/vnd.openxmlformats-officedocument.drawingml.chart+xml"/>
  <Override PartName="/ppt/notesSlides/notesSlide15.xml" ContentType="application/vnd.openxmlformats-officedocument.presentationml.notesSlide+xml"/>
  <Override PartName="/ppt/charts/chart14.xml" ContentType="application/vnd.openxmlformats-officedocument.drawingml.chart+xml"/>
  <Override PartName="/ppt/notesSlides/notesSlide16.xml" ContentType="application/vnd.openxmlformats-officedocument.presentationml.notesSlide+xml"/>
  <Override PartName="/ppt/charts/chart15.xml" ContentType="application/vnd.openxmlformats-officedocument.drawingml.chart+xml"/>
  <Override PartName="/ppt/notesSlides/notesSlide17.xml" ContentType="application/vnd.openxmlformats-officedocument.presentationml.notesSlide+xml"/>
  <Override PartName="/ppt/charts/chart16.xml" ContentType="application/vnd.openxmlformats-officedocument.drawingml.chart+xml"/>
  <Override PartName="/ppt/notesSlides/notesSlide18.xml" ContentType="application/vnd.openxmlformats-officedocument.presentationml.notesSlide+xml"/>
  <Override PartName="/ppt/charts/chart17.xml" ContentType="application/vnd.openxmlformats-officedocument.drawingml.chart+xml"/>
  <Override PartName="/ppt/notesSlides/notesSlide19.xml" ContentType="application/vnd.openxmlformats-officedocument.presentationml.notesSlide+xml"/>
  <Override PartName="/ppt/charts/chart18.xml" ContentType="application/vnd.openxmlformats-officedocument.drawingml.chart+xml"/>
  <Override PartName="/ppt/notesSlides/notesSlide20.xml" ContentType="application/vnd.openxmlformats-officedocument.presentationml.notesSlide+xml"/>
  <Override PartName="/ppt/charts/chart19.xml" ContentType="application/vnd.openxmlformats-officedocument.drawingml.chart+xml"/>
  <Override PartName="/ppt/notesSlides/notesSlide21.xml" ContentType="application/vnd.openxmlformats-officedocument.presentationml.notesSlide+xml"/>
  <Override PartName="/ppt/charts/chart20.xml" ContentType="application/vnd.openxmlformats-officedocument.drawingml.chart+xml"/>
  <Override PartName="/ppt/notesSlides/notesSlide22.xml" ContentType="application/vnd.openxmlformats-officedocument.presentationml.notesSlide+xml"/>
  <Override PartName="/ppt/charts/chart2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style9.xml" ContentType="application/vnd.ms-office.chartstyle+xml"/>
  <Override PartName="/ppt/charts/colors9.xml" ContentType="application/vnd.ms-office.chartcolorstyle+xml"/>
  <Override PartName="/ppt/charts/style10.xml" ContentType="application/vnd.ms-office.chartstyle+xml"/>
  <Override PartName="/ppt/charts/colors10.xml" ContentType="application/vnd.ms-office.chartcolorstyle+xml"/>
  <Override PartName="/ppt/charts/style11.xml" ContentType="application/vnd.ms-office.chartstyle+xml"/>
  <Override PartName="/ppt/charts/colors11.xml" ContentType="application/vnd.ms-office.chartcolorstyle+xml"/>
  <Override PartName="/ppt/charts/style12.xml" ContentType="application/vnd.ms-office.chartstyle+xml"/>
  <Override PartName="/ppt/charts/colors12.xml" ContentType="application/vnd.ms-office.chartcolorstyle+xml"/>
  <Override PartName="/ppt/charts/style13.xml" ContentType="application/vnd.ms-office.chartstyle+xml"/>
  <Override PartName="/ppt/charts/colors13.xml" ContentType="application/vnd.ms-office.chartcolorstyle+xml"/>
  <Override PartName="/ppt/charts/style14.xml" ContentType="application/vnd.ms-office.chartstyle+xml"/>
  <Override PartName="/ppt/charts/colors14.xml" ContentType="application/vnd.ms-office.chartcolorstyle+xml"/>
  <Override PartName="/ppt/charts/style15.xml" ContentType="application/vnd.ms-office.chartstyle+xml"/>
  <Override PartName="/ppt/charts/colors15.xml" ContentType="application/vnd.ms-office.chartcolorstyle+xml"/>
  <Override PartName="/ppt/charts/style16.xml" ContentType="application/vnd.ms-office.chartstyle+xml"/>
  <Override PartName="/ppt/charts/colors16.xml" ContentType="application/vnd.ms-office.chartcolorstyle+xml"/>
  <Override PartName="/ppt/charts/style17.xml" ContentType="application/vnd.ms-office.chartstyle+xml"/>
  <Override PartName="/ppt/charts/colors17.xml" ContentType="application/vnd.ms-office.chartcolorstyle+xml"/>
  <Override PartName="/ppt/charts/style18.xml" ContentType="application/vnd.ms-office.chartstyle+xml"/>
  <Override PartName="/ppt/charts/colors18.xml" ContentType="application/vnd.ms-office.chartcolorstyle+xml"/>
  <Override PartName="/ppt/charts/style19.xml" ContentType="application/vnd.ms-office.chartstyle+xml"/>
  <Override PartName="/ppt/charts/colors19.xml" ContentType="application/vnd.ms-office.chartcolorstyle+xml"/>
  <Override PartName="/ppt/charts/style20.xml" ContentType="application/vnd.ms-office.chartstyle+xml"/>
  <Override PartName="/ppt/charts/colors20.xml" ContentType="application/vnd.ms-office.chartcolorstyle+xml"/>
  <Override PartName="/ppt/charts/style21.xml" ContentType="application/vnd.ms-office.chartstyle+xml"/>
  <Override PartName="/ppt/charts/colors2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63" r:id="rId3"/>
    <p:sldId id="279" r:id="rId4"/>
    <p:sldId id="280" r:id="rId5"/>
    <p:sldId id="299" r:id="rId6"/>
    <p:sldId id="281" r:id="rId7"/>
    <p:sldId id="282" r:id="rId8"/>
    <p:sldId id="300" r:id="rId9"/>
    <p:sldId id="302" r:id="rId10"/>
    <p:sldId id="303" r:id="rId11"/>
    <p:sldId id="304" r:id="rId12"/>
    <p:sldId id="305" r:id="rId13"/>
    <p:sldId id="301" r:id="rId14"/>
    <p:sldId id="306" r:id="rId15"/>
    <p:sldId id="283" r:id="rId16"/>
    <p:sldId id="292" r:id="rId17"/>
    <p:sldId id="293" r:id="rId18"/>
    <p:sldId id="294" r:id="rId19"/>
    <p:sldId id="295" r:id="rId20"/>
    <p:sldId id="296" r:id="rId21"/>
    <p:sldId id="297" r:id="rId22"/>
    <p:sldId id="298" r:id="rId23"/>
    <p:sldId id="262" r:id="rId24"/>
  </p:sldIdLst>
  <p:sldSz cx="18288000" cy="10287000"/>
  <p:notesSz cx="6797675" cy="9872663"/>
  <p:embeddedFontLst>
    <p:embeddedFont>
      <p:font typeface="Calibri" panose="020F0502020204030204" pitchFamily="34" charset="0"/>
      <p:regular r:id="rId26"/>
      <p:bold r:id="rId27"/>
      <p:italic r:id="rId28"/>
      <p:boldItalic r:id="rId29"/>
    </p:embeddedFont>
    <p:embeddedFont>
      <p:font typeface="Bariol 1 Bold" panose="020B0604020202020204" charset="0"/>
      <p:regular r:id="rId30"/>
    </p:embeddedFont>
    <p:embeddedFont>
      <p:font typeface="Bariol 2" panose="020B0604020202020204" charset="0"/>
      <p:regular r:id="rId31"/>
    </p:embeddedFont>
    <p:embeddedFont>
      <p:font typeface="Arial Heavy"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F0CDDCB7-2FA5-4ACB-A7D9-DBBA223DDA45}">
          <p14:sldIdLst>
            <p14:sldId id="256"/>
            <p14:sldId id="263"/>
            <p14:sldId id="279"/>
            <p14:sldId id="280"/>
            <p14:sldId id="299"/>
            <p14:sldId id="281"/>
            <p14:sldId id="282"/>
            <p14:sldId id="300"/>
            <p14:sldId id="302"/>
            <p14:sldId id="303"/>
            <p14:sldId id="304"/>
            <p14:sldId id="305"/>
            <p14:sldId id="301"/>
            <p14:sldId id="306"/>
            <p14:sldId id="283"/>
            <p14:sldId id="292"/>
            <p14:sldId id="293"/>
            <p14:sldId id="294"/>
            <p14:sldId id="295"/>
            <p14:sldId id="296"/>
            <p14:sldId id="297"/>
            <p14:sldId id="298"/>
            <p14:sldId id="262"/>
          </p14:sldIdLst>
        </p14:section>
      </p14:sectionLst>
    </p:ex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8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357" autoAdjust="0"/>
  </p:normalViewPr>
  <p:slideViewPr>
    <p:cSldViewPr>
      <p:cViewPr>
        <p:scale>
          <a:sx n="69" d="100"/>
          <a:sy n="69" d="100"/>
        </p:scale>
        <p:origin x="1704" y="200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p:scale>
          <a:sx n="112" d="100"/>
          <a:sy n="112" d="100"/>
        </p:scale>
        <p:origin x="1584" y="-22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oleObject" Target="https://b27743897-my.sharepoint.com/personal/cesar_pazos_sinerxia_es/Documents/Escritorio/PEPAsturias/Asturias_censo%20de%20buques_19_enero_2021_irene.xlsx" TargetMode="External"/><Relationship Id="rId4"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15.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16.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17.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18.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19.xml.rels><?xml version="1.0" encoding="UTF-8" standalone="yes"?>
<Relationships xmlns="http://schemas.openxmlformats.org/package/2006/relationships"><Relationship Id="rId3" Type="http://schemas.microsoft.com/office/2011/relationships/chartStyle" Target="style19.xml"/><Relationship Id="rId2" Type="http://schemas.microsoft.com/office/2011/relationships/chartColorStyle" Target="colors19.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20.xml.rels><?xml version="1.0" encoding="UTF-8" standalone="yes"?>
<Relationships xmlns="http://schemas.openxmlformats.org/package/2006/relationships"><Relationship Id="rId3" Type="http://schemas.microsoft.com/office/2011/relationships/chartStyle" Target="style20.xml"/><Relationship Id="rId2" Type="http://schemas.microsoft.com/office/2011/relationships/chartColorStyle" Target="colors20.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21.xml.rels><?xml version="1.0" encoding="UTF-8" standalone="yes"?>
<Relationships xmlns="http://schemas.openxmlformats.org/package/2006/relationships"><Relationship Id="rId3" Type="http://schemas.microsoft.com/office/2011/relationships/chartStyle" Target="style21.xml"/><Relationship Id="rId2" Type="http://schemas.microsoft.com/office/2011/relationships/chartColorStyle" Target="colors21.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https://b27743897-my.sharepoint.com/personal/cesar_pazos_sinerxia_es/Documents/Escritorio/PEPAsturias/Asturias_censo%20de%20buques_19_enero_2021_iren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layout/>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layout/>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layout/>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layout/>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layout/>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layout/>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layout/>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layout/>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layout/>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layout/>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layout/>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layout/>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es-ES" sz="1400" baseline="0"/>
              <a:t>censos por modalidad</a:t>
            </a:r>
            <a:endParaRPr lang="es-ES" sz="1400"/>
          </a:p>
        </c:rich>
      </c:tx>
      <c:overlay val="0"/>
      <c:spPr>
        <a:noFill/>
        <a:ln>
          <a:noFill/>
        </a:ln>
        <a:effectLst/>
      </c:spPr>
    </c:title>
    <c:autoTitleDeleted val="0"/>
    <c:plotArea>
      <c:layout>
        <c:manualLayout>
          <c:layoutTarget val="inner"/>
          <c:xMode val="edge"/>
          <c:yMode val="edge"/>
          <c:x val="0.44022994318852304"/>
          <c:y val="0.14104634810663061"/>
          <c:w val="0.59171104521790063"/>
          <c:h val="0.8589535110643497"/>
        </c:manualLayout>
      </c:layout>
      <c:pieChart>
        <c:varyColors val="1"/>
        <c:dLbls>
          <c:dLblPos val="outEnd"/>
          <c:showLegendKey val="0"/>
          <c:showVal val="0"/>
          <c:showCatName val="0"/>
          <c:showSerName val="0"/>
          <c:showPercent val="1"/>
          <c:showBubbleSize val="0"/>
          <c:showLeaderLines val="0"/>
        </c:dLbls>
        <c:firstSliceAng val="115"/>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7.jfif"/></Relationships>
</file>

<file path=ppt/drawings/drawing1.xml><?xml version="1.0" encoding="utf-8"?>
<c:userShapes xmlns:c="http://schemas.openxmlformats.org/drawingml/2006/chart">
  <cdr:relSizeAnchor xmlns:cdr="http://schemas.openxmlformats.org/drawingml/2006/chartDrawing">
    <cdr:from>
      <cdr:x>0</cdr:x>
      <cdr:y>0.15793</cdr:y>
    </cdr:from>
    <cdr:to>
      <cdr:x>1</cdr:x>
      <cdr:y>1</cdr:y>
    </cdr:to>
    <cdr:pic>
      <cdr:nvPicPr>
        <cdr:cNvPr id="2" name="Imagen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0951495" y="4079155"/>
          <a:ext cx="6625305" cy="3721622"/>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AA4CF050-C706-44F1-8F93-76D792255B53}" type="datetimeFigureOut">
              <a:rPr lang="es-ES" smtClean="0"/>
              <a:t>20/01/2025</a:t>
            </a:fld>
            <a:endParaRPr lang="es-ES"/>
          </a:p>
        </p:txBody>
      </p:sp>
      <p:sp>
        <p:nvSpPr>
          <p:cNvPr id="4" name="Marcador de imagen de diapositiva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E3717B0C-559C-4FC7-A70D-D8A2AED12309}" type="slidenum">
              <a:rPr lang="es-ES" smtClean="0"/>
              <a:t>‹Nº›</a:t>
            </a:fld>
            <a:endParaRPr lang="es-ES"/>
          </a:p>
        </p:txBody>
      </p:sp>
    </p:spTree>
    <p:extLst>
      <p:ext uri="{BB962C8B-B14F-4D97-AF65-F5344CB8AC3E}">
        <p14:creationId xmlns:p14="http://schemas.microsoft.com/office/powerpoint/2010/main" val="2756140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1</a:t>
            </a:fld>
            <a:endParaRPr lang="es-ES"/>
          </a:p>
        </p:txBody>
      </p:sp>
    </p:spTree>
    <p:extLst>
      <p:ext uri="{BB962C8B-B14F-4D97-AF65-F5344CB8AC3E}">
        <p14:creationId xmlns:p14="http://schemas.microsoft.com/office/powerpoint/2010/main" val="866768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10</a:t>
            </a:fld>
            <a:endParaRPr lang="es-ES"/>
          </a:p>
        </p:txBody>
      </p:sp>
    </p:spTree>
    <p:extLst>
      <p:ext uri="{BB962C8B-B14F-4D97-AF65-F5344CB8AC3E}">
        <p14:creationId xmlns:p14="http://schemas.microsoft.com/office/powerpoint/2010/main" val="955881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11</a:t>
            </a:fld>
            <a:endParaRPr lang="es-ES"/>
          </a:p>
        </p:txBody>
      </p:sp>
    </p:spTree>
    <p:extLst>
      <p:ext uri="{BB962C8B-B14F-4D97-AF65-F5344CB8AC3E}">
        <p14:creationId xmlns:p14="http://schemas.microsoft.com/office/powerpoint/2010/main" val="215351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12</a:t>
            </a:fld>
            <a:endParaRPr lang="es-ES"/>
          </a:p>
        </p:txBody>
      </p:sp>
    </p:spTree>
    <p:extLst>
      <p:ext uri="{BB962C8B-B14F-4D97-AF65-F5344CB8AC3E}">
        <p14:creationId xmlns:p14="http://schemas.microsoft.com/office/powerpoint/2010/main" val="405675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13</a:t>
            </a:fld>
            <a:endParaRPr lang="es-ES"/>
          </a:p>
        </p:txBody>
      </p:sp>
    </p:spTree>
    <p:extLst>
      <p:ext uri="{BB962C8B-B14F-4D97-AF65-F5344CB8AC3E}">
        <p14:creationId xmlns:p14="http://schemas.microsoft.com/office/powerpoint/2010/main" val="248353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14</a:t>
            </a:fld>
            <a:endParaRPr lang="es-ES"/>
          </a:p>
        </p:txBody>
      </p:sp>
    </p:spTree>
    <p:extLst>
      <p:ext uri="{BB962C8B-B14F-4D97-AF65-F5344CB8AC3E}">
        <p14:creationId xmlns:p14="http://schemas.microsoft.com/office/powerpoint/2010/main" val="247722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15</a:t>
            </a:fld>
            <a:endParaRPr lang="es-ES"/>
          </a:p>
        </p:txBody>
      </p:sp>
    </p:spTree>
    <p:extLst>
      <p:ext uri="{BB962C8B-B14F-4D97-AF65-F5344CB8AC3E}">
        <p14:creationId xmlns:p14="http://schemas.microsoft.com/office/powerpoint/2010/main" val="2001160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16</a:t>
            </a:fld>
            <a:endParaRPr lang="es-ES"/>
          </a:p>
        </p:txBody>
      </p:sp>
    </p:spTree>
    <p:extLst>
      <p:ext uri="{BB962C8B-B14F-4D97-AF65-F5344CB8AC3E}">
        <p14:creationId xmlns:p14="http://schemas.microsoft.com/office/powerpoint/2010/main" val="1447137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17</a:t>
            </a:fld>
            <a:endParaRPr lang="es-ES"/>
          </a:p>
        </p:txBody>
      </p:sp>
    </p:spTree>
    <p:extLst>
      <p:ext uri="{BB962C8B-B14F-4D97-AF65-F5344CB8AC3E}">
        <p14:creationId xmlns:p14="http://schemas.microsoft.com/office/powerpoint/2010/main" val="3196051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18</a:t>
            </a:fld>
            <a:endParaRPr lang="es-ES"/>
          </a:p>
        </p:txBody>
      </p:sp>
    </p:spTree>
    <p:extLst>
      <p:ext uri="{BB962C8B-B14F-4D97-AF65-F5344CB8AC3E}">
        <p14:creationId xmlns:p14="http://schemas.microsoft.com/office/powerpoint/2010/main" val="1191750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19</a:t>
            </a:fld>
            <a:endParaRPr lang="es-ES"/>
          </a:p>
        </p:txBody>
      </p:sp>
    </p:spTree>
    <p:extLst>
      <p:ext uri="{BB962C8B-B14F-4D97-AF65-F5344CB8AC3E}">
        <p14:creationId xmlns:p14="http://schemas.microsoft.com/office/powerpoint/2010/main" val="2614162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2</a:t>
            </a:fld>
            <a:endParaRPr lang="es-ES"/>
          </a:p>
        </p:txBody>
      </p:sp>
    </p:spTree>
    <p:extLst>
      <p:ext uri="{BB962C8B-B14F-4D97-AF65-F5344CB8AC3E}">
        <p14:creationId xmlns:p14="http://schemas.microsoft.com/office/powerpoint/2010/main" val="3053487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20</a:t>
            </a:fld>
            <a:endParaRPr lang="es-ES"/>
          </a:p>
        </p:txBody>
      </p:sp>
    </p:spTree>
    <p:extLst>
      <p:ext uri="{BB962C8B-B14F-4D97-AF65-F5344CB8AC3E}">
        <p14:creationId xmlns:p14="http://schemas.microsoft.com/office/powerpoint/2010/main" val="3537353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21</a:t>
            </a:fld>
            <a:endParaRPr lang="es-ES"/>
          </a:p>
        </p:txBody>
      </p:sp>
    </p:spTree>
    <p:extLst>
      <p:ext uri="{BB962C8B-B14F-4D97-AF65-F5344CB8AC3E}">
        <p14:creationId xmlns:p14="http://schemas.microsoft.com/office/powerpoint/2010/main" val="3953592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22</a:t>
            </a:fld>
            <a:endParaRPr lang="es-ES"/>
          </a:p>
        </p:txBody>
      </p:sp>
    </p:spTree>
    <p:extLst>
      <p:ext uri="{BB962C8B-B14F-4D97-AF65-F5344CB8AC3E}">
        <p14:creationId xmlns:p14="http://schemas.microsoft.com/office/powerpoint/2010/main" val="2129258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3</a:t>
            </a:fld>
            <a:endParaRPr lang="es-ES"/>
          </a:p>
        </p:txBody>
      </p:sp>
    </p:spTree>
    <p:extLst>
      <p:ext uri="{BB962C8B-B14F-4D97-AF65-F5344CB8AC3E}">
        <p14:creationId xmlns:p14="http://schemas.microsoft.com/office/powerpoint/2010/main" val="326416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4</a:t>
            </a:fld>
            <a:endParaRPr lang="es-ES"/>
          </a:p>
        </p:txBody>
      </p:sp>
    </p:spTree>
    <p:extLst>
      <p:ext uri="{BB962C8B-B14F-4D97-AF65-F5344CB8AC3E}">
        <p14:creationId xmlns:p14="http://schemas.microsoft.com/office/powerpoint/2010/main" val="2544757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5</a:t>
            </a:fld>
            <a:endParaRPr lang="es-ES"/>
          </a:p>
        </p:txBody>
      </p:sp>
    </p:spTree>
    <p:extLst>
      <p:ext uri="{BB962C8B-B14F-4D97-AF65-F5344CB8AC3E}">
        <p14:creationId xmlns:p14="http://schemas.microsoft.com/office/powerpoint/2010/main" val="1014953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6</a:t>
            </a:fld>
            <a:endParaRPr lang="es-ES"/>
          </a:p>
        </p:txBody>
      </p:sp>
    </p:spTree>
    <p:extLst>
      <p:ext uri="{BB962C8B-B14F-4D97-AF65-F5344CB8AC3E}">
        <p14:creationId xmlns:p14="http://schemas.microsoft.com/office/powerpoint/2010/main" val="81074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7</a:t>
            </a:fld>
            <a:endParaRPr lang="es-ES"/>
          </a:p>
        </p:txBody>
      </p:sp>
    </p:spTree>
    <p:extLst>
      <p:ext uri="{BB962C8B-B14F-4D97-AF65-F5344CB8AC3E}">
        <p14:creationId xmlns:p14="http://schemas.microsoft.com/office/powerpoint/2010/main" val="32892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8</a:t>
            </a:fld>
            <a:endParaRPr lang="es-ES"/>
          </a:p>
        </p:txBody>
      </p:sp>
    </p:spTree>
    <p:extLst>
      <p:ext uri="{BB962C8B-B14F-4D97-AF65-F5344CB8AC3E}">
        <p14:creationId xmlns:p14="http://schemas.microsoft.com/office/powerpoint/2010/main" val="2418892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38150" y="1233488"/>
            <a:ext cx="5921375" cy="3332162"/>
          </a:xfrm>
        </p:spPr>
      </p:sp>
      <p:sp>
        <p:nvSpPr>
          <p:cNvPr id="3" name="Marcador de notas 2"/>
          <p:cNvSpPr>
            <a:spLocks noGrp="1"/>
          </p:cNvSpPr>
          <p:nvPr>
            <p:ph type="body" idx="1"/>
          </p:nvPr>
        </p:nvSpPr>
        <p:spPr/>
        <p:txBody>
          <a:bodyPr/>
          <a:lstStyle/>
          <a:p>
            <a:r>
              <a:rPr lang="es-ES" sz="900" kern="1200" dirty="0" smtClean="0">
                <a:solidFill>
                  <a:schemeClr val="tx1"/>
                </a:solidFill>
                <a:effectLst/>
              </a:rPr>
              <a:t> </a:t>
            </a:r>
            <a:endParaRPr lang="es-ES" sz="900" dirty="0"/>
          </a:p>
        </p:txBody>
      </p:sp>
      <p:sp>
        <p:nvSpPr>
          <p:cNvPr id="4" name="Marcador de número de diapositiva 3"/>
          <p:cNvSpPr>
            <a:spLocks noGrp="1"/>
          </p:cNvSpPr>
          <p:nvPr>
            <p:ph type="sldNum" sz="quarter" idx="10"/>
          </p:nvPr>
        </p:nvSpPr>
        <p:spPr/>
        <p:txBody>
          <a:bodyPr/>
          <a:lstStyle/>
          <a:p>
            <a:fld id="{E3717B0C-559C-4FC7-A70D-D8A2AED12309}" type="slidenum">
              <a:rPr lang="es-ES" smtClean="0"/>
              <a:t>9</a:t>
            </a:fld>
            <a:endParaRPr lang="es-ES"/>
          </a:p>
        </p:txBody>
      </p:sp>
    </p:spTree>
    <p:extLst>
      <p:ext uri="{BB962C8B-B14F-4D97-AF65-F5344CB8AC3E}">
        <p14:creationId xmlns:p14="http://schemas.microsoft.com/office/powerpoint/2010/main" val="265956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9.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20.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2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44775" y="2771792"/>
            <a:ext cx="10832395" cy="9792485"/>
            <a:chOff x="0" y="0"/>
            <a:chExt cx="6350000" cy="5740400"/>
          </a:xfrm>
        </p:grpSpPr>
        <p:sp>
          <p:nvSpPr>
            <p:cNvPr id="3" name="Freeform 3"/>
            <p:cNvSpPr/>
            <p:nvPr/>
          </p:nvSpPr>
          <p:spPr>
            <a:xfrm>
              <a:off x="0" y="0"/>
              <a:ext cx="6351270" cy="5741670"/>
            </a:xfrm>
            <a:custGeom>
              <a:avLst/>
              <a:gdLst/>
              <a:ahLst/>
              <a:cxnLst/>
              <a:rect l="l" t="t" r="r" b="b"/>
              <a:pathLst>
                <a:path w="6351270" h="5741670">
                  <a:moveTo>
                    <a:pt x="0" y="542290"/>
                  </a:moveTo>
                  <a:lnTo>
                    <a:pt x="0" y="2392680"/>
                  </a:lnTo>
                  <a:cubicBezTo>
                    <a:pt x="0" y="2691130"/>
                    <a:pt x="242570" y="2933700"/>
                    <a:pt x="542290" y="2933700"/>
                  </a:cubicBezTo>
                  <a:lnTo>
                    <a:pt x="1148080" y="2933700"/>
                  </a:lnTo>
                  <a:cubicBezTo>
                    <a:pt x="1447800" y="2933700"/>
                    <a:pt x="1690370" y="3176270"/>
                    <a:pt x="1690370" y="3475990"/>
                  </a:cubicBezTo>
                  <a:lnTo>
                    <a:pt x="1690370" y="5199380"/>
                  </a:lnTo>
                  <a:cubicBezTo>
                    <a:pt x="1690370" y="5499100"/>
                    <a:pt x="1932940" y="5741670"/>
                    <a:pt x="2232660" y="5741670"/>
                  </a:cubicBezTo>
                  <a:lnTo>
                    <a:pt x="3599180" y="5741670"/>
                  </a:lnTo>
                  <a:cubicBezTo>
                    <a:pt x="3735070" y="5741670"/>
                    <a:pt x="3867150" y="5689600"/>
                    <a:pt x="3967480" y="5598160"/>
                  </a:cubicBezTo>
                  <a:lnTo>
                    <a:pt x="6177280" y="3553460"/>
                  </a:lnTo>
                  <a:cubicBezTo>
                    <a:pt x="6287770" y="3450590"/>
                    <a:pt x="6351270" y="3307080"/>
                    <a:pt x="6351270" y="3155950"/>
                  </a:cubicBezTo>
                  <a:lnTo>
                    <a:pt x="6351270" y="542290"/>
                  </a:lnTo>
                  <a:cubicBezTo>
                    <a:pt x="6350000" y="242570"/>
                    <a:pt x="6107430" y="0"/>
                    <a:pt x="5807710" y="0"/>
                  </a:cubicBezTo>
                  <a:lnTo>
                    <a:pt x="542290" y="0"/>
                  </a:lnTo>
                  <a:cubicBezTo>
                    <a:pt x="242570" y="0"/>
                    <a:pt x="0" y="242570"/>
                    <a:pt x="0" y="542290"/>
                  </a:cubicBezTo>
                  <a:close/>
                </a:path>
              </a:pathLst>
            </a:custGeom>
            <a:solidFill>
              <a:srgbClr val="74BFB8">
                <a:alpha val="40784"/>
              </a:srgbClr>
            </a:solidFill>
            <a:ln w="12700">
              <a:noFill/>
            </a:ln>
          </p:spPr>
        </p:sp>
      </p:grpSp>
      <p:grpSp>
        <p:nvGrpSpPr>
          <p:cNvPr id="4" name="Group 4"/>
          <p:cNvGrpSpPr/>
          <p:nvPr/>
        </p:nvGrpSpPr>
        <p:grpSpPr>
          <a:xfrm rot="-5400000">
            <a:off x="573845" y="-861850"/>
            <a:ext cx="10575008" cy="11722694"/>
            <a:chOff x="0" y="0"/>
            <a:chExt cx="3771900" cy="6350000"/>
          </a:xfrm>
        </p:grpSpPr>
        <p:sp>
          <p:nvSpPr>
            <p:cNvPr id="5" name="Freeform 5"/>
            <p:cNvSpPr/>
            <p:nvPr/>
          </p:nvSpPr>
          <p:spPr>
            <a:xfrm>
              <a:off x="0" y="0"/>
              <a:ext cx="3771900" cy="6502400"/>
            </a:xfrm>
            <a:custGeom>
              <a:avLst/>
              <a:gdLst/>
              <a:ahLst/>
              <a:cxnLst/>
              <a:rect l="l" t="t" r="r" b="b"/>
              <a:pathLst>
                <a:path w="3771900" h="6502400">
                  <a:moveTo>
                    <a:pt x="0" y="546100"/>
                  </a:moveTo>
                  <a:lnTo>
                    <a:pt x="0" y="3953510"/>
                  </a:lnTo>
                  <a:cubicBezTo>
                    <a:pt x="0" y="4132580"/>
                    <a:pt x="87630" y="4301490"/>
                    <a:pt x="236220" y="4403090"/>
                  </a:cubicBezTo>
                  <a:lnTo>
                    <a:pt x="2914650" y="6252210"/>
                  </a:lnTo>
                  <a:cubicBezTo>
                    <a:pt x="3276600" y="6502400"/>
                    <a:pt x="3771900" y="6243320"/>
                    <a:pt x="3771900" y="5802630"/>
                  </a:cubicBezTo>
                  <a:lnTo>
                    <a:pt x="3771900" y="546100"/>
                  </a:lnTo>
                  <a:cubicBezTo>
                    <a:pt x="3771900" y="243840"/>
                    <a:pt x="3526790" y="0"/>
                    <a:pt x="3225800" y="0"/>
                  </a:cubicBezTo>
                  <a:lnTo>
                    <a:pt x="546100" y="0"/>
                  </a:lnTo>
                  <a:cubicBezTo>
                    <a:pt x="245110" y="0"/>
                    <a:pt x="0" y="245110"/>
                    <a:pt x="0" y="546100"/>
                  </a:cubicBezTo>
                  <a:close/>
                </a:path>
              </a:pathLst>
            </a:custGeom>
            <a:solidFill>
              <a:srgbClr val="74BFB8"/>
            </a:solidFill>
            <a:ln w="12700">
              <a:noFill/>
            </a:ln>
          </p:spPr>
        </p:sp>
      </p:grpSp>
      <p:sp>
        <p:nvSpPr>
          <p:cNvPr id="8" name="Freeform 8"/>
          <p:cNvSpPr/>
          <p:nvPr/>
        </p:nvSpPr>
        <p:spPr>
          <a:xfrm rot="717475">
            <a:off x="693282" y="6888790"/>
            <a:ext cx="4405281" cy="1121344"/>
          </a:xfrm>
          <a:custGeom>
            <a:avLst/>
            <a:gdLst/>
            <a:ahLst/>
            <a:cxnLst/>
            <a:rect l="l" t="t" r="r" b="b"/>
            <a:pathLst>
              <a:path w="4405281" h="1121344">
                <a:moveTo>
                  <a:pt x="0" y="0"/>
                </a:moveTo>
                <a:lnTo>
                  <a:pt x="4405281" y="0"/>
                </a:lnTo>
                <a:lnTo>
                  <a:pt x="4405281" y="1121344"/>
                </a:lnTo>
                <a:lnTo>
                  <a:pt x="0" y="11213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624911" y="990601"/>
            <a:ext cx="9672930" cy="3577903"/>
          </a:xfrm>
          <a:prstGeom prst="rect">
            <a:avLst/>
          </a:prstGeom>
        </p:spPr>
        <p:txBody>
          <a:bodyPr wrap="square" lIns="0" tIns="0" rIns="0" bIns="0" rtlCol="0" anchor="t">
            <a:spAutoFit/>
          </a:bodyPr>
          <a:lstStyle/>
          <a:p>
            <a:pPr>
              <a:lnSpc>
                <a:spcPts val="9332"/>
              </a:lnSpc>
            </a:pPr>
            <a:r>
              <a:rPr lang="en-US" sz="3200" i="1" dirty="0">
                <a:solidFill>
                  <a:srgbClr val="000000"/>
                </a:solidFill>
                <a:latin typeface="Arial Heavy"/>
              </a:rPr>
              <a:t>EL RETO DE GESTIONAR LA PESCA PROFESIONAL </a:t>
            </a:r>
            <a:r>
              <a:rPr lang="en-US" sz="3200" i="1" dirty="0" smtClean="0">
                <a:solidFill>
                  <a:srgbClr val="000000"/>
                </a:solidFill>
                <a:latin typeface="Arial Heavy"/>
              </a:rPr>
              <a:t>DEL ERIZO DE MAR  “ORICIO” DE FORMA SOSTENIBLE</a:t>
            </a:r>
            <a:endParaRPr lang="en-US" sz="3200" i="1" dirty="0">
              <a:solidFill>
                <a:srgbClr val="000000"/>
              </a:solidFill>
              <a:latin typeface="Arial Heavy"/>
            </a:endParaRPr>
          </a:p>
        </p:txBody>
      </p:sp>
      <p:sp>
        <p:nvSpPr>
          <p:cNvPr id="10" name="TextBox 10"/>
          <p:cNvSpPr txBox="1"/>
          <p:nvPr/>
        </p:nvSpPr>
        <p:spPr>
          <a:xfrm>
            <a:off x="1028701" y="5010699"/>
            <a:ext cx="7391740" cy="1000274"/>
          </a:xfrm>
          <a:prstGeom prst="rect">
            <a:avLst/>
          </a:prstGeom>
        </p:spPr>
        <p:txBody>
          <a:bodyPr lIns="0" tIns="0" rIns="0" bIns="0" rtlCol="0" anchor="t">
            <a:spAutoFit/>
          </a:bodyPr>
          <a:lstStyle/>
          <a:p>
            <a:pPr>
              <a:lnSpc>
                <a:spcPts val="3875"/>
              </a:lnSpc>
            </a:pPr>
            <a:r>
              <a:rPr lang="en-US" sz="3399" spc="147" dirty="0">
                <a:solidFill>
                  <a:srgbClr val="000000"/>
                </a:solidFill>
                <a:latin typeface="Bariol 1 Bold"/>
              </a:rPr>
              <a:t>Francisco González Rodríguez. </a:t>
            </a:r>
          </a:p>
          <a:p>
            <a:pPr>
              <a:lnSpc>
                <a:spcPts val="3875"/>
              </a:lnSpc>
            </a:pPr>
            <a:r>
              <a:rPr lang="en-US" sz="3399" spc="147" dirty="0">
                <a:solidFill>
                  <a:srgbClr val="000000"/>
                </a:solidFill>
                <a:latin typeface="Bariol 1 Bold"/>
              </a:rPr>
              <a:t>Director General de Pesca Marítima</a:t>
            </a:r>
          </a:p>
        </p:txBody>
      </p:sp>
      <p:sp>
        <p:nvSpPr>
          <p:cNvPr id="11" name="TextBox 11"/>
          <p:cNvSpPr txBox="1"/>
          <p:nvPr/>
        </p:nvSpPr>
        <p:spPr>
          <a:xfrm>
            <a:off x="1028701" y="6303980"/>
            <a:ext cx="7587819" cy="436017"/>
          </a:xfrm>
          <a:prstGeom prst="rect">
            <a:avLst/>
          </a:prstGeom>
        </p:spPr>
        <p:txBody>
          <a:bodyPr lIns="0" tIns="0" rIns="0" bIns="0" rtlCol="0" anchor="t">
            <a:spAutoFit/>
          </a:bodyPr>
          <a:lstStyle/>
          <a:p>
            <a:pPr>
              <a:lnSpc>
                <a:spcPts val="3420"/>
              </a:lnSpc>
            </a:pPr>
            <a:r>
              <a:rPr lang="en-US" sz="3000" spc="129" dirty="0" smtClean="0">
                <a:solidFill>
                  <a:srgbClr val="FDFEFF"/>
                </a:solidFill>
                <a:latin typeface="Bariol 2"/>
              </a:rPr>
              <a:t>GIJÓN 2025</a:t>
            </a:r>
            <a:endParaRPr lang="en-US" sz="3000" spc="129" dirty="0">
              <a:solidFill>
                <a:srgbClr val="FDFEFF"/>
              </a:solidFill>
              <a:latin typeface="Bariol 2"/>
            </a:endParaRPr>
          </a:p>
        </p:txBody>
      </p:sp>
      <p:sp>
        <p:nvSpPr>
          <p:cNvPr id="12" name="Freeform 12"/>
          <p:cNvSpPr/>
          <p:nvPr/>
        </p:nvSpPr>
        <p:spPr>
          <a:xfrm rot="130459">
            <a:off x="12637136" y="1"/>
            <a:ext cx="5650864" cy="2133201"/>
          </a:xfrm>
          <a:custGeom>
            <a:avLst/>
            <a:gdLst/>
            <a:ahLst/>
            <a:cxnLst/>
            <a:rect l="l" t="t" r="r" b="b"/>
            <a:pathLst>
              <a:path w="5650864" h="2133201">
                <a:moveTo>
                  <a:pt x="0" y="0"/>
                </a:moveTo>
                <a:lnTo>
                  <a:pt x="5650864" y="0"/>
                </a:lnTo>
                <a:lnTo>
                  <a:pt x="5650864" y="2133201"/>
                </a:lnTo>
                <a:lnTo>
                  <a:pt x="0" y="21332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7" name="Imagen 16"/>
          <p:cNvPicPr>
            <a:picLocks noChangeAspect="1"/>
          </p:cNvPicPr>
          <p:nvPr/>
        </p:nvPicPr>
        <p:blipFill>
          <a:blip r:embed="rId7"/>
          <a:stretch>
            <a:fillRect/>
          </a:stretch>
        </p:blipFill>
        <p:spPr>
          <a:xfrm>
            <a:off x="2694370" y="9354771"/>
            <a:ext cx="3584759" cy="829128"/>
          </a:xfrm>
          <a:prstGeom prst="rect">
            <a:avLst/>
          </a:prstGeom>
        </p:spPr>
      </p:pic>
      <p:pic>
        <p:nvPicPr>
          <p:cNvPr id="19" name="Imagen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2587" y="1528007"/>
            <a:ext cx="9287179" cy="69653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CuadroTexto 5"/>
          <p:cNvSpPr txBox="1"/>
          <p:nvPr/>
        </p:nvSpPr>
        <p:spPr>
          <a:xfrm>
            <a:off x="-2514600" y="0"/>
            <a:ext cx="12725400" cy="830997"/>
          </a:xfrm>
          <a:prstGeom prst="rect">
            <a:avLst/>
          </a:prstGeom>
          <a:noFill/>
        </p:spPr>
        <p:txBody>
          <a:bodyPr wrap="square" rtlCol="0">
            <a:spAutoFit/>
          </a:bodyPr>
          <a:lstStyle/>
          <a:p>
            <a:endParaRPr lang="es-ES" sz="2400" b="1" dirty="0"/>
          </a:p>
          <a:p>
            <a:endParaRPr lang="es-ES" sz="2400" b="1" dirty="0"/>
          </a:p>
        </p:txBody>
      </p:sp>
      <p:sp>
        <p:nvSpPr>
          <p:cNvPr id="7" name="CuadroTexto 6"/>
          <p:cNvSpPr txBox="1"/>
          <p:nvPr/>
        </p:nvSpPr>
        <p:spPr>
          <a:xfrm>
            <a:off x="-2514600" y="415498"/>
            <a:ext cx="12144233" cy="651103"/>
          </a:xfrm>
          <a:prstGeom prst="rect">
            <a:avLst/>
          </a:prstGeom>
          <a:noFill/>
        </p:spPr>
        <p:txBody>
          <a:bodyPr wrap="square" rtlCol="0">
            <a:spAutoFit/>
          </a:bodyPr>
          <a:lstStyle/>
          <a:p>
            <a:endParaRPr lang="es-ES" dirty="0"/>
          </a:p>
        </p:txBody>
      </p:sp>
      <p:sp>
        <p:nvSpPr>
          <p:cNvPr id="13" name="CuadroTexto 12"/>
          <p:cNvSpPr txBox="1"/>
          <p:nvPr/>
        </p:nvSpPr>
        <p:spPr>
          <a:xfrm>
            <a:off x="624910" y="415498"/>
            <a:ext cx="12405289" cy="584775"/>
          </a:xfrm>
          <a:prstGeom prst="rect">
            <a:avLst/>
          </a:prstGeom>
          <a:solidFill>
            <a:schemeClr val="bg1"/>
          </a:solidFill>
        </p:spPr>
        <p:txBody>
          <a:bodyPr wrap="square" rtlCol="0">
            <a:spAutoFit/>
          </a:bodyPr>
          <a:lstStyle/>
          <a:p>
            <a:r>
              <a:rPr lang="es-ES" sz="3200" b="1" dirty="0" smtClean="0"/>
              <a:t>PLAN EXPERIMENTAL DE GESTIÓN DEL ERIZO DE MAR 2025</a:t>
            </a:r>
            <a:endParaRPr lang="es-ES" sz="32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762001" y="2400300"/>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7" name="CuadroTexto 6"/>
          <p:cNvSpPr txBox="1"/>
          <p:nvPr/>
        </p:nvSpPr>
        <p:spPr>
          <a:xfrm>
            <a:off x="4870951" y="7844394"/>
            <a:ext cx="15811500" cy="523220"/>
          </a:xfrm>
          <a:prstGeom prst="rect">
            <a:avLst/>
          </a:prstGeom>
          <a:noFill/>
        </p:spPr>
        <p:txBody>
          <a:bodyPr wrap="square" rtlCol="0">
            <a:spAutoFit/>
          </a:bodyPr>
          <a:lstStyle/>
          <a:p>
            <a:endParaRPr lang="es-ES" sz="2800" b="1" dirty="0"/>
          </a:p>
        </p:txBody>
      </p:sp>
      <p:pic>
        <p:nvPicPr>
          <p:cNvPr id="4098" name="Picture 2" descr="https://attachments.office.net/owa/FRANCISCOJOSE.GONZALEZRODRIGUEZ%40asturias.org/service.svc/s/GetAttachmentThumbnail?id=AAMkADNhMTgyZTNjLTAyNzYtNDRiNS1iODRiLWMzMzM1NTVmNGE0ZABGAAAAAABM%2BegbatHLR4eEqZ1ogs4rBwC9XGsVr1frQ6fRxm1oAYcMAAAAH7NSAAAQxGGCY9thQ5z3wskHaUMxAAFEZ76LAAABEgAQACJ1qtHnVyJMj40TJJC09X8%3D&amp;thumbnailType=2&amp;token=eyJhbGciOiJSUzI1NiIsImtpZCI6IkEzMDVCMkU1Q0ZERjFGQTFBODgyNTU2MzM3NDhCQkNBRTAxNUU5OTIiLCJ0eXAiOiJKV1QiLCJ4NXQiOiJvd1d5NWNfZkg2R29nbFZqTjBpN3l1QVY2WkkifQ.eyJvcmlnaW4iOiJodHRwczovL291dGxvb2sub2ZmaWNlLmNvbSIsInVjIjoiZTBkMTE0MTM3MjdiNGM1MWE2NDIxYjg2MWY4MGE2ZDkiLCJ2ZXIiOiJFeGNoYW5nZS5DYWxsYmFjay5WMSIsImFwcGN0eHNlbmRlciI6Ik93YURvd25sb2FkQDI4ZmI0NmYwLTU0OWYtNDI5Ny1iOTZmLWFjNjJhZTkxY2YwYyIsImlzc3JpbmciOiJXVyIsImFwcGN0eCI6IntcIm1zZXhjaHByb3RcIjpcIm93YVwiLFwicHVpZFwiOlwiMTE1MzgwMTExNjY3NzA0NDcxMFwiLFwic2NvcGVcIjpcIk93YURvd25sb2FkXCIsXCJvaWRcIjpcIjRhNWE3YjQxLTRiNTQtNGYzMy05OWJhLWZlYjhiNjBlNjNjMlwiLFwicHJpbWFyeXNpZFwiOlwiUy0xLTUtMjEtMzMzNzQ1NTM2OC0xOTYxOTQ4ODY5LTEzNDU0NzAzMDUtMjk5NTk4NVwifSIsIm5iZiI6MTczNjk0NjU0OCwiZXhwIjoxNzM2OTQ2ODQ4LCJpc3MiOiIwMDAwMDAwMi0wMDAwLTBmZjEtY2UwMC0wMDAwMDAwMDAwMDBAMjhmYjQ2ZjAtNTQ5Zi00Mjk3LWI5NmYtYWM2MmFlOTFjZjBjIiwiYXVkIjoiMDAwMDAwMDItMDAwMC0wZmYxLWNlMDAtMDAwMDAwMDAwMDAwL2F0dGFjaG1lbnRzLm9mZmljZS5uZXRAMjhmYjQ2ZjAtNTQ5Zi00Mjk3LWI5NmYtYWM2MmFlOTFjZjBjIiwiaGFwcCI6Im93YSJ9.OPrjc5yyWZj73eqC0svbUjYASygXXIOe0sCwnG9v6qOeaitMkKB2REYGAF4-0VkEFtpTIb6e91d6Bhy-Bs14YYrs8FxJ6vodP-YkaeJM7UMGMcY5rjFsYDrMBudXQ1VVYxhojIhgdjC0BJj33i26jgbpBEUEuHpyl0JxSISCttMMoXGFtqNs348tyxFv7W0EIPT6Cjy4OCQD3Cw4TZvuDVRTe62BNlQJiDboQR-2wq2f8abaXpMdFihoTFbMYjUqN9U1h8rRZz9vcjVpxflTx0SckQh_hBdIRtDQG6K_L1zxbl49SK5eNdoz81ErDKAQta1rnQnJJa-9DjTg-v7BiA&amp;X-OWA-CANARY=wTQ4TahXiZcAAAAAAAAAAIC0R_dlNd0Y8s0YcGWM4_gvwGC7mo0KixX2s8uXyLTgkhl6vi8sSLw.&amp;owa=outlook.office.com&amp;scriptVer=20250103002.15&amp;clientId=54EAD5B9B11A4EA9B3B2445C300F658D&amp;animation=tru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3181159"/>
            <a:ext cx="1085850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55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3959226" y="7329488"/>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pic>
        <p:nvPicPr>
          <p:cNvPr id="3074" name="Picture 2" descr="Vista previa de imag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3314700"/>
            <a:ext cx="10744200" cy="337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22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762001" y="2400300"/>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7" name="CuadroTexto 6"/>
          <p:cNvSpPr txBox="1"/>
          <p:nvPr/>
        </p:nvSpPr>
        <p:spPr>
          <a:xfrm>
            <a:off x="4870951" y="7844394"/>
            <a:ext cx="15811500" cy="523220"/>
          </a:xfrm>
          <a:prstGeom prst="rect">
            <a:avLst/>
          </a:prstGeom>
          <a:noFill/>
        </p:spPr>
        <p:txBody>
          <a:bodyPr wrap="square" rtlCol="0">
            <a:spAutoFit/>
          </a:bodyPr>
          <a:lstStyle/>
          <a:p>
            <a:endParaRPr lang="es-ES" sz="2800" b="1" dirty="0"/>
          </a:p>
        </p:txBody>
      </p:sp>
      <p:pic>
        <p:nvPicPr>
          <p:cNvPr id="2050" name="Picture 2" descr="Vista previa de imag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612480"/>
            <a:ext cx="11077575"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42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762001" y="2400300"/>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7" name="CuadroTexto 6"/>
          <p:cNvSpPr txBox="1"/>
          <p:nvPr/>
        </p:nvSpPr>
        <p:spPr>
          <a:xfrm>
            <a:off x="1028700" y="2618720"/>
            <a:ext cx="15811500" cy="7048083"/>
          </a:xfrm>
          <a:prstGeom prst="rect">
            <a:avLst/>
          </a:prstGeom>
          <a:noFill/>
        </p:spPr>
        <p:txBody>
          <a:bodyPr wrap="square" rtlCol="0">
            <a:spAutoFit/>
          </a:bodyPr>
          <a:lstStyle/>
          <a:p>
            <a:r>
              <a:rPr lang="es-ES" sz="3600" b="1" dirty="0" smtClean="0"/>
              <a:t>Distribución de licencias por sectores y </a:t>
            </a:r>
            <a:r>
              <a:rPr lang="es-ES" sz="3600" b="1" dirty="0" err="1" smtClean="0"/>
              <a:t>cofradias</a:t>
            </a:r>
            <a:endParaRPr lang="es-ES" sz="4400" b="1" u="sng" dirty="0" smtClean="0">
              <a:solidFill>
                <a:srgbClr val="FF0000"/>
              </a:solidFill>
            </a:endParaRPr>
          </a:p>
          <a:p>
            <a:r>
              <a:rPr lang="es-ES" sz="2400" b="1" dirty="0" smtClean="0"/>
              <a:t>	El reparto de licencias por sectores se realizó a partir de toda la información disponible, incluidos los datos aportados por los asistentes a los talleres. </a:t>
            </a:r>
            <a:r>
              <a:rPr lang="es-ES" sz="2800" dirty="0" smtClean="0"/>
              <a:t> </a:t>
            </a:r>
            <a:r>
              <a:rPr lang="es-ES" sz="2800" dirty="0"/>
              <a:t>Se calculó la superficie de pedreros de alto interés para la extracción en cada uno de los sectores, para distribuir en ellos proporcionalmente un número de mariscadores, que resultó del siguiente modo:</a:t>
            </a:r>
          </a:p>
          <a:p>
            <a:r>
              <a:rPr lang="es-ES" sz="2800" dirty="0"/>
              <a:t>- SECTOR 1: 37 mariscadores</a:t>
            </a:r>
          </a:p>
          <a:p>
            <a:r>
              <a:rPr lang="es-ES" sz="2800" dirty="0"/>
              <a:t>- SECTOR 2: 42 mariscadores </a:t>
            </a:r>
          </a:p>
          <a:p>
            <a:r>
              <a:rPr lang="es-ES" sz="2800" dirty="0"/>
              <a:t>- SECTOR 3: 8  mariscadores </a:t>
            </a:r>
          </a:p>
          <a:p>
            <a:r>
              <a:rPr lang="es-ES" sz="2800" dirty="0"/>
              <a:t>Se propone reservar por sector entre un 80%-85% del total de las plazas para mariscadores de las cofradías del ámbito del sector, quedando un 15%-20% de las licencias para cualquier mariscadores (de esas cofradías, o de otras) que quisieran trabajar en ella</a:t>
            </a:r>
            <a:r>
              <a:rPr lang="es-ES" sz="2800" dirty="0" smtClean="0"/>
              <a:t>. (LISTA GENERAL)</a:t>
            </a:r>
            <a:endParaRPr lang="es-ES" sz="2800" dirty="0"/>
          </a:p>
          <a:p>
            <a:r>
              <a:rPr lang="es-ES" sz="2800" dirty="0"/>
              <a:t>Para el reparto de las licencias reservadas a las cofradías del ámbito de cada sector se </a:t>
            </a:r>
            <a:r>
              <a:rPr lang="es-ES" sz="2800" dirty="0" smtClean="0"/>
              <a:t>plantea la alternativas</a:t>
            </a:r>
            <a:r>
              <a:rPr lang="es-ES" sz="2800" dirty="0"/>
              <a:t>:</a:t>
            </a:r>
          </a:p>
          <a:p>
            <a:pPr lvl="0"/>
            <a:r>
              <a:rPr lang="es-ES" sz="2800" b="1" dirty="0"/>
              <a:t>Distribución del número de licencias proporcionalmente al número de mariscadores de cada cofradía.</a:t>
            </a:r>
          </a:p>
          <a:p>
            <a:r>
              <a:rPr lang="es-ES" sz="2800" b="1" dirty="0"/>
              <a:t> </a:t>
            </a:r>
          </a:p>
          <a:p>
            <a:endParaRPr lang="es-ES" sz="2800" b="1" dirty="0"/>
          </a:p>
        </p:txBody>
      </p:sp>
    </p:spTree>
    <p:extLst>
      <p:ext uri="{BB962C8B-B14F-4D97-AF65-F5344CB8AC3E}">
        <p14:creationId xmlns:p14="http://schemas.microsoft.com/office/powerpoint/2010/main" val="311325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6702426" y="8125516"/>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graphicFrame>
        <p:nvGraphicFramePr>
          <p:cNvPr id="5" name="4 Tabla"/>
          <p:cNvGraphicFramePr>
            <a:graphicFrameLocks noGrp="1"/>
          </p:cNvGraphicFramePr>
          <p:nvPr>
            <p:extLst>
              <p:ext uri="{D42A27DB-BD31-4B8C-83A1-F6EECF244321}">
                <p14:modId xmlns:p14="http://schemas.microsoft.com/office/powerpoint/2010/main" val="2236117333"/>
              </p:ext>
            </p:extLst>
          </p:nvPr>
        </p:nvGraphicFramePr>
        <p:xfrm>
          <a:off x="7848600" y="2720584"/>
          <a:ext cx="7696200" cy="6276815"/>
        </p:xfrm>
        <a:graphic>
          <a:graphicData uri="http://schemas.openxmlformats.org/drawingml/2006/table">
            <a:tbl>
              <a:tblPr/>
              <a:tblGrid>
                <a:gridCol w="2069862"/>
                <a:gridCol w="3035538"/>
                <a:gridCol w="2590800"/>
              </a:tblGrid>
              <a:tr h="546799">
                <a:tc>
                  <a:txBody>
                    <a:bodyPr/>
                    <a:lstStyle/>
                    <a:p>
                      <a:pPr algn="l" fontAlgn="ctr"/>
                      <a:r>
                        <a:rPr lang="es-ES" sz="1400" b="0" i="0" u="none" strike="noStrike" dirty="0">
                          <a:solidFill>
                            <a:srgbClr val="000000"/>
                          </a:solidFill>
                          <a:effectLst/>
                          <a:latin typeface="Aptos Narrow"/>
                        </a:rPr>
                        <a:t>COFRADIA</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ES" sz="1400" b="0" i="0" u="none" strike="noStrike" dirty="0">
                          <a:solidFill>
                            <a:srgbClr val="000000"/>
                          </a:solidFill>
                          <a:effectLst/>
                          <a:latin typeface="Aptos Narrow"/>
                        </a:rPr>
                        <a:t>Propuesta de locales (80-85%)/foráneos (15-20%) por sector</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ES" sz="1400" b="0" i="0" u="none" strike="noStrike">
                          <a:solidFill>
                            <a:srgbClr val="000000"/>
                          </a:solidFill>
                          <a:effectLst/>
                          <a:latin typeface="Aptos Narrow"/>
                        </a:rPr>
                        <a:t>Licencias de oricio por cofradía ajustadas</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9243">
                <a:tc>
                  <a:txBody>
                    <a:bodyPr/>
                    <a:lstStyle/>
                    <a:p>
                      <a:pPr algn="l" fontAlgn="ctr"/>
                      <a:r>
                        <a:rPr lang="es-ES" sz="1400" b="0" i="0" u="none" strike="noStrike">
                          <a:solidFill>
                            <a:srgbClr val="000000"/>
                          </a:solidFill>
                          <a:effectLst/>
                          <a:latin typeface="Aptos Narrow"/>
                        </a:rPr>
                        <a:t>Figueras</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fontAlgn="ctr"/>
                      <a:r>
                        <a:rPr lang="es-ES" sz="1400" b="1" i="0" u="none" strike="noStrike" dirty="0">
                          <a:solidFill>
                            <a:srgbClr val="000000"/>
                          </a:solidFill>
                          <a:effectLst/>
                          <a:latin typeface="Aptos Narrow"/>
                        </a:rPr>
                        <a:t>30 locales + 7 fuera</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ES" sz="1400" b="0" i="0" u="none" strike="noStrike" dirty="0">
                          <a:solidFill>
                            <a:srgbClr val="000000"/>
                          </a:solidFill>
                          <a:effectLst/>
                          <a:latin typeface="Aptos Narrow"/>
                        </a:rPr>
                        <a:t>2</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9243">
                <a:tc>
                  <a:txBody>
                    <a:bodyPr/>
                    <a:lstStyle/>
                    <a:p>
                      <a:pPr algn="l" fontAlgn="ctr"/>
                      <a:r>
                        <a:rPr lang="es-ES" sz="1400" b="0" i="0" u="none" strike="noStrike" dirty="0">
                          <a:solidFill>
                            <a:srgbClr val="000000"/>
                          </a:solidFill>
                          <a:effectLst/>
                          <a:latin typeface="Aptos Narrow"/>
                        </a:rPr>
                        <a:t>Tapia</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ctr"/>
                      <a:r>
                        <a:rPr lang="es-ES" sz="1400" b="0" i="0" u="none" strike="noStrike">
                          <a:solidFill>
                            <a:srgbClr val="000000"/>
                          </a:solidFill>
                          <a:effectLst/>
                          <a:latin typeface="Aptos Narrow"/>
                        </a:rPr>
                        <a:t>5</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9243">
                <a:tc>
                  <a:txBody>
                    <a:bodyPr/>
                    <a:lstStyle/>
                    <a:p>
                      <a:pPr algn="l" fontAlgn="ctr"/>
                      <a:r>
                        <a:rPr lang="es-ES" sz="1400" b="0" i="0" u="none" strike="noStrike" dirty="0" err="1">
                          <a:solidFill>
                            <a:srgbClr val="000000"/>
                          </a:solidFill>
                          <a:effectLst/>
                          <a:latin typeface="Aptos Narrow"/>
                        </a:rPr>
                        <a:t>Viavélez</a:t>
                      </a:r>
                      <a:endParaRPr lang="es-ES" sz="1400" b="0" i="0" u="none" strike="noStrike" dirty="0">
                        <a:solidFill>
                          <a:srgbClr val="000000"/>
                        </a:solidFill>
                        <a:effectLst/>
                        <a:latin typeface="Aptos Narrow"/>
                      </a:endParaRP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ctr"/>
                      <a:r>
                        <a:rPr lang="es-ES" sz="1400" b="0" i="0" u="none" strike="noStrike">
                          <a:solidFill>
                            <a:srgbClr val="000000"/>
                          </a:solidFill>
                          <a:effectLst/>
                          <a:latin typeface="Aptos Narrow"/>
                        </a:rPr>
                        <a:t>4</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9243">
                <a:tc>
                  <a:txBody>
                    <a:bodyPr/>
                    <a:lstStyle/>
                    <a:p>
                      <a:pPr algn="l" fontAlgn="ctr"/>
                      <a:r>
                        <a:rPr lang="es-ES" sz="1400" b="0" i="0" u="none" strike="noStrike" dirty="0">
                          <a:solidFill>
                            <a:srgbClr val="000000"/>
                          </a:solidFill>
                          <a:effectLst/>
                          <a:latin typeface="Aptos Narrow"/>
                        </a:rPr>
                        <a:t>Ortiguera</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ctr"/>
                      <a:r>
                        <a:rPr lang="es-ES" sz="1400" b="0" i="0" u="none" strike="noStrike">
                          <a:solidFill>
                            <a:srgbClr val="000000"/>
                          </a:solidFill>
                          <a:effectLst/>
                          <a:latin typeface="Aptos Narrow"/>
                        </a:rPr>
                        <a:t>5</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61945">
                <a:tc>
                  <a:txBody>
                    <a:bodyPr/>
                    <a:lstStyle/>
                    <a:p>
                      <a:pPr algn="l" fontAlgn="ctr"/>
                      <a:r>
                        <a:rPr lang="es-ES" sz="1400" b="0" i="0" u="none" strike="noStrike" dirty="0">
                          <a:solidFill>
                            <a:srgbClr val="000000"/>
                          </a:solidFill>
                          <a:effectLst/>
                          <a:latin typeface="Aptos Narrow"/>
                        </a:rPr>
                        <a:t>Puerto Vega</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ctr"/>
                      <a:r>
                        <a:rPr lang="es-ES" sz="1400" b="0" i="0" u="none" strike="noStrike">
                          <a:solidFill>
                            <a:srgbClr val="000000"/>
                          </a:solidFill>
                          <a:effectLst/>
                          <a:latin typeface="Aptos Narrow"/>
                        </a:rPr>
                        <a:t>14</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9243">
                <a:tc>
                  <a:txBody>
                    <a:bodyPr/>
                    <a:lstStyle/>
                    <a:p>
                      <a:pPr algn="l" fontAlgn="ctr"/>
                      <a:r>
                        <a:rPr lang="es-ES" sz="1400" b="0" i="0" u="none" strike="noStrike">
                          <a:solidFill>
                            <a:srgbClr val="000000"/>
                          </a:solidFill>
                          <a:effectLst/>
                          <a:latin typeface="Aptos Narrow"/>
                        </a:rPr>
                        <a:t>Luarca</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fontAlgn="ctr"/>
                      <a:r>
                        <a:rPr lang="es-ES" sz="1400" b="1" i="0" u="none" strike="noStrike" dirty="0">
                          <a:solidFill>
                            <a:srgbClr val="000000"/>
                          </a:solidFill>
                          <a:effectLst/>
                          <a:latin typeface="Aptos Narrow"/>
                        </a:rPr>
                        <a:t>36 locales + 8 fuera</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c>
                  <a:txBody>
                    <a:bodyPr/>
                    <a:lstStyle/>
                    <a:p>
                      <a:pPr algn="ctr" fontAlgn="ctr"/>
                      <a:r>
                        <a:rPr lang="es-ES" sz="1400" b="0" i="0" u="none" strike="noStrike">
                          <a:solidFill>
                            <a:srgbClr val="000000"/>
                          </a:solidFill>
                          <a:effectLst/>
                          <a:latin typeface="Aptos Narrow"/>
                        </a:rPr>
                        <a:t>13</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r>
              <a:tr h="289243">
                <a:tc>
                  <a:txBody>
                    <a:bodyPr/>
                    <a:lstStyle/>
                    <a:p>
                      <a:pPr algn="l" fontAlgn="ctr"/>
                      <a:r>
                        <a:rPr lang="es-ES" sz="1400" b="0" i="0" u="none" strike="noStrike" dirty="0" err="1">
                          <a:solidFill>
                            <a:srgbClr val="000000"/>
                          </a:solidFill>
                          <a:effectLst/>
                          <a:latin typeface="Aptos Narrow"/>
                        </a:rPr>
                        <a:t>Oviñana</a:t>
                      </a:r>
                      <a:endParaRPr lang="es-ES" sz="1400" b="0" i="0" u="none" strike="noStrike" dirty="0">
                        <a:solidFill>
                          <a:srgbClr val="000000"/>
                        </a:solidFill>
                        <a:effectLst/>
                        <a:latin typeface="Aptos Narrow"/>
                      </a:endParaRP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ctr"/>
                      <a:r>
                        <a:rPr lang="es-ES" sz="1400" b="0" i="0" u="none" strike="noStrike" dirty="0">
                          <a:solidFill>
                            <a:srgbClr val="000000"/>
                          </a:solidFill>
                          <a:effectLst/>
                          <a:latin typeface="Aptos Narrow"/>
                        </a:rPr>
                        <a:t>7</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r>
              <a:tr h="289243">
                <a:tc>
                  <a:txBody>
                    <a:bodyPr/>
                    <a:lstStyle/>
                    <a:p>
                      <a:pPr algn="l" fontAlgn="ctr"/>
                      <a:r>
                        <a:rPr lang="es-ES" sz="1400" b="0" i="0" u="none" strike="noStrike" dirty="0" err="1">
                          <a:solidFill>
                            <a:srgbClr val="000000"/>
                          </a:solidFill>
                          <a:effectLst/>
                          <a:latin typeface="Aptos Narrow"/>
                        </a:rPr>
                        <a:t>Cudillero</a:t>
                      </a:r>
                      <a:endParaRPr lang="es-ES" sz="1400" b="0" i="0" u="none" strike="noStrike" dirty="0">
                        <a:solidFill>
                          <a:srgbClr val="000000"/>
                        </a:solidFill>
                        <a:effectLst/>
                        <a:latin typeface="Aptos Narrow"/>
                      </a:endParaRP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ctr"/>
                      <a:r>
                        <a:rPr lang="es-ES" sz="1400" b="0" i="0" u="none" strike="noStrike" dirty="0">
                          <a:solidFill>
                            <a:srgbClr val="000000"/>
                          </a:solidFill>
                          <a:effectLst/>
                          <a:latin typeface="Aptos Narrow"/>
                        </a:rPr>
                        <a:t>12</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r>
              <a:tr h="289243">
                <a:tc>
                  <a:txBody>
                    <a:bodyPr/>
                    <a:lstStyle/>
                    <a:p>
                      <a:pPr algn="l" fontAlgn="ctr"/>
                      <a:r>
                        <a:rPr lang="es-ES" sz="1400" b="0" i="0" u="none" strike="noStrike" dirty="0">
                          <a:solidFill>
                            <a:srgbClr val="000000"/>
                          </a:solidFill>
                          <a:effectLst/>
                          <a:latin typeface="Aptos Narrow"/>
                        </a:rPr>
                        <a:t>San Juan</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ctr"/>
                      <a:r>
                        <a:rPr lang="es-ES" sz="1400" b="0" i="0" u="none" strike="noStrike" dirty="0">
                          <a:solidFill>
                            <a:srgbClr val="000000"/>
                          </a:solidFill>
                          <a:effectLst/>
                          <a:latin typeface="Aptos Narrow"/>
                        </a:rPr>
                        <a:t>4</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5E6A2"/>
                    </a:solidFill>
                  </a:tcPr>
                </a:tc>
              </a:tr>
              <a:tr h="289243">
                <a:tc>
                  <a:txBody>
                    <a:bodyPr/>
                    <a:lstStyle/>
                    <a:p>
                      <a:pPr algn="l" fontAlgn="ctr"/>
                      <a:r>
                        <a:rPr lang="es-ES" sz="1400" b="0" i="0" u="none" strike="noStrike">
                          <a:solidFill>
                            <a:srgbClr val="000000"/>
                          </a:solidFill>
                          <a:effectLst/>
                          <a:latin typeface="Aptos Narrow"/>
                        </a:rPr>
                        <a:t>Avilés</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ctr" fontAlgn="ctr"/>
                      <a:r>
                        <a:rPr lang="es-ES" sz="1400" b="1" i="0" u="none" strike="noStrike">
                          <a:solidFill>
                            <a:srgbClr val="000000"/>
                          </a:solidFill>
                          <a:effectLst/>
                          <a:latin typeface="Aptos Narrow"/>
                        </a:rPr>
                        <a:t>7 locales + 1 fuera</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c>
                  <a:txBody>
                    <a:bodyPr/>
                    <a:lstStyle/>
                    <a:p>
                      <a:pPr algn="ctr" fontAlgn="ctr"/>
                      <a:r>
                        <a:rPr lang="es-ES" sz="1400" b="0" i="0" u="none" strike="noStrike" dirty="0">
                          <a:solidFill>
                            <a:srgbClr val="000000"/>
                          </a:solidFill>
                          <a:effectLst/>
                          <a:latin typeface="Aptos Narrow"/>
                        </a:rPr>
                        <a:t>1</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r>
              <a:tr h="289243">
                <a:tc>
                  <a:txBody>
                    <a:bodyPr/>
                    <a:lstStyle/>
                    <a:p>
                      <a:pPr algn="l" fontAlgn="ctr"/>
                      <a:r>
                        <a:rPr lang="es-ES" sz="1400" b="0" i="0" u="none" strike="noStrike">
                          <a:solidFill>
                            <a:srgbClr val="000000"/>
                          </a:solidFill>
                          <a:effectLst/>
                          <a:latin typeface="Aptos Narrow"/>
                        </a:rPr>
                        <a:t>Bañugues</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ctr"/>
                      <a:r>
                        <a:rPr lang="es-ES" sz="1400" b="0" i="0" u="none" strike="noStrike" dirty="0">
                          <a:solidFill>
                            <a:srgbClr val="000000"/>
                          </a:solidFill>
                          <a:effectLst/>
                          <a:latin typeface="Aptos Narrow"/>
                        </a:rPr>
                        <a:t>1</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r>
              <a:tr h="289243">
                <a:tc>
                  <a:txBody>
                    <a:bodyPr/>
                    <a:lstStyle/>
                    <a:p>
                      <a:pPr algn="l" fontAlgn="ctr"/>
                      <a:r>
                        <a:rPr lang="es-ES" sz="1400" b="0" i="0" u="none" strike="noStrike">
                          <a:solidFill>
                            <a:srgbClr val="000000"/>
                          </a:solidFill>
                          <a:effectLst/>
                          <a:latin typeface="Aptos Narrow"/>
                        </a:rPr>
                        <a:t>Luanco</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ctr"/>
                      <a:r>
                        <a:rPr lang="es-ES" sz="1400" b="0" i="0" u="none" strike="noStrike" dirty="0">
                          <a:solidFill>
                            <a:srgbClr val="000000"/>
                          </a:solidFill>
                          <a:effectLst/>
                          <a:latin typeface="Aptos Narrow"/>
                        </a:rPr>
                        <a:t>2</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r>
              <a:tr h="289243">
                <a:tc>
                  <a:txBody>
                    <a:bodyPr/>
                    <a:lstStyle/>
                    <a:p>
                      <a:pPr algn="l" fontAlgn="ctr"/>
                      <a:r>
                        <a:rPr lang="es-ES" sz="1400" b="0" i="0" u="none" strike="noStrike">
                          <a:solidFill>
                            <a:srgbClr val="000000"/>
                          </a:solidFill>
                          <a:effectLst/>
                          <a:latin typeface="Aptos Narrow"/>
                        </a:rPr>
                        <a:t>Candás</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ctr"/>
                      <a:r>
                        <a:rPr lang="es-ES" sz="1400" b="0" i="0" u="none" strike="noStrike" dirty="0">
                          <a:solidFill>
                            <a:srgbClr val="000000"/>
                          </a:solidFill>
                          <a:effectLst/>
                          <a:latin typeface="Aptos Narrow"/>
                        </a:rPr>
                        <a:t>1</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r>
              <a:tr h="289243">
                <a:tc>
                  <a:txBody>
                    <a:bodyPr/>
                    <a:lstStyle/>
                    <a:p>
                      <a:pPr algn="l" fontAlgn="ctr"/>
                      <a:r>
                        <a:rPr lang="es-ES" sz="1400" b="0" i="0" u="none" strike="noStrike">
                          <a:solidFill>
                            <a:srgbClr val="000000"/>
                          </a:solidFill>
                          <a:effectLst/>
                          <a:latin typeface="Aptos Narrow"/>
                        </a:rPr>
                        <a:t>Gijón</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ctr"/>
                      <a:r>
                        <a:rPr lang="es-ES" sz="1400" b="0" i="0" u="none" strike="noStrike" dirty="0">
                          <a:solidFill>
                            <a:srgbClr val="000000"/>
                          </a:solidFill>
                          <a:effectLst/>
                          <a:latin typeface="Aptos Narrow"/>
                        </a:rPr>
                        <a:t>1</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r>
              <a:tr h="289243">
                <a:tc>
                  <a:txBody>
                    <a:bodyPr/>
                    <a:lstStyle/>
                    <a:p>
                      <a:pPr algn="l" fontAlgn="ctr"/>
                      <a:r>
                        <a:rPr lang="es-ES" sz="1400" b="0" i="0" u="none" strike="noStrike">
                          <a:solidFill>
                            <a:srgbClr val="000000"/>
                          </a:solidFill>
                          <a:effectLst/>
                          <a:latin typeface="Aptos Narrow"/>
                        </a:rPr>
                        <a:t>Tazones</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ctr"/>
                      <a:r>
                        <a:rPr lang="es-ES" sz="1400" b="0" i="0" u="none" strike="noStrike" dirty="0">
                          <a:solidFill>
                            <a:srgbClr val="000000"/>
                          </a:solidFill>
                          <a:effectLst/>
                          <a:latin typeface="Aptos Narrow"/>
                        </a:rPr>
                        <a:t>0</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r>
              <a:tr h="289243">
                <a:tc>
                  <a:txBody>
                    <a:bodyPr/>
                    <a:lstStyle/>
                    <a:p>
                      <a:pPr algn="l" fontAlgn="ctr"/>
                      <a:r>
                        <a:rPr lang="es-ES" sz="1400" b="0" i="0" u="none" strike="noStrike">
                          <a:solidFill>
                            <a:srgbClr val="000000"/>
                          </a:solidFill>
                          <a:effectLst/>
                          <a:latin typeface="Aptos Narrow"/>
                        </a:rPr>
                        <a:t>Lastres </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ctr" fontAlgn="ctr"/>
                      <a:r>
                        <a:rPr lang="es-ES" sz="1400" b="0" i="0" u="none" strike="noStrike" dirty="0">
                          <a:solidFill>
                            <a:srgbClr val="000000"/>
                          </a:solidFill>
                          <a:effectLst/>
                          <a:latin typeface="Aptos Narrow"/>
                        </a:rPr>
                        <a:t>1</a:t>
                      </a:r>
                    </a:p>
                  </a:txBody>
                  <a:tcPr marL="7882" marR="7882" marT="788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CF8"/>
                    </a:solidFill>
                  </a:tcPr>
                </a:tc>
              </a:tr>
              <a:tr h="275470">
                <a:tc>
                  <a:txBody>
                    <a:bodyPr/>
                    <a:lstStyle/>
                    <a:p>
                      <a:pPr algn="l" fontAlgn="b"/>
                      <a:endParaRPr lang="es-ES" sz="1400" b="0" i="0" u="none" strike="noStrike">
                        <a:solidFill>
                          <a:srgbClr val="000000"/>
                        </a:solidFill>
                        <a:effectLst/>
                        <a:latin typeface="Calibri"/>
                      </a:endParaRPr>
                    </a:p>
                  </a:txBody>
                  <a:tcPr marL="7882" marR="7882" marT="788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s-ES" sz="1400" b="0" i="0" u="none" strike="noStrike" dirty="0">
                        <a:solidFill>
                          <a:srgbClr val="000000"/>
                        </a:solidFill>
                        <a:effectLst/>
                        <a:latin typeface="Aptos Narrow"/>
                      </a:endParaRPr>
                    </a:p>
                  </a:txBody>
                  <a:tcPr marL="7882" marR="7882" marT="788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endParaRPr lang="es-ES" sz="1400" b="0" i="0" u="none" strike="noStrike" dirty="0">
                        <a:solidFill>
                          <a:srgbClr val="000000"/>
                        </a:solidFill>
                        <a:effectLst/>
                        <a:latin typeface="Aptos Narrow"/>
                      </a:endParaRPr>
                    </a:p>
                  </a:txBody>
                  <a:tcPr marL="7882" marR="7882" marT="7882" marB="0" anchor="ctr">
                    <a:lnL>
                      <a:noFill/>
                    </a:lnL>
                    <a:lnR>
                      <a:noFill/>
                    </a:lnR>
                    <a:lnT w="12700" cap="flat" cmpd="sng" algn="ctr">
                      <a:solidFill>
                        <a:srgbClr val="000000"/>
                      </a:solidFill>
                      <a:prstDash val="solid"/>
                      <a:round/>
                      <a:headEnd type="none" w="med" len="med"/>
                      <a:tailEnd type="none" w="med" len="med"/>
                    </a:lnT>
                    <a:lnB>
                      <a:noFill/>
                    </a:lnB>
                  </a:tcPr>
                </a:tc>
              </a:tr>
              <a:tr h="289243">
                <a:tc>
                  <a:txBody>
                    <a:bodyPr/>
                    <a:lstStyle/>
                    <a:p>
                      <a:pPr algn="l" fontAlgn="ctr"/>
                      <a:r>
                        <a:rPr lang="es-ES" sz="1400" b="0" i="0" u="none" strike="noStrike">
                          <a:solidFill>
                            <a:srgbClr val="000000"/>
                          </a:solidFill>
                          <a:effectLst/>
                          <a:latin typeface="Aptos Narrow"/>
                        </a:rPr>
                        <a:t>Ribadesella</a:t>
                      </a:r>
                    </a:p>
                  </a:txBody>
                  <a:tcPr marL="7882" marR="7882" marT="7882" marB="0" anchor="ctr">
                    <a:lnL>
                      <a:noFill/>
                    </a:lnL>
                    <a:lnR>
                      <a:noFill/>
                    </a:lnR>
                    <a:lnT>
                      <a:noFill/>
                    </a:lnT>
                    <a:lnB>
                      <a:noFill/>
                    </a:lnB>
                    <a:solidFill>
                      <a:srgbClr val="C0E6F5"/>
                    </a:solidFill>
                  </a:tcPr>
                </a:tc>
                <a:tc>
                  <a:txBody>
                    <a:bodyPr/>
                    <a:lstStyle/>
                    <a:p>
                      <a:pPr algn="l" fontAlgn="ctr"/>
                      <a:r>
                        <a:rPr lang="es-ES" sz="1400" b="1" i="0" u="none" strike="noStrike">
                          <a:solidFill>
                            <a:srgbClr val="000000"/>
                          </a:solidFill>
                          <a:effectLst/>
                          <a:latin typeface="Aptos Narrow"/>
                        </a:rPr>
                        <a:t> </a:t>
                      </a:r>
                    </a:p>
                  </a:txBody>
                  <a:tcPr marL="7882" marR="7882" marT="7882" marB="0" anchor="ctr">
                    <a:lnL>
                      <a:noFill/>
                    </a:lnL>
                    <a:lnR>
                      <a:noFill/>
                    </a:lnR>
                    <a:lnT>
                      <a:noFill/>
                    </a:lnT>
                    <a:lnB>
                      <a:noFill/>
                    </a:lnB>
                    <a:solidFill>
                      <a:srgbClr val="C0E6F5"/>
                    </a:solidFill>
                  </a:tcPr>
                </a:tc>
                <a:tc>
                  <a:txBody>
                    <a:bodyPr/>
                    <a:lstStyle/>
                    <a:p>
                      <a:pPr algn="l" fontAlgn="ctr"/>
                      <a:r>
                        <a:rPr lang="es-ES" sz="1400" b="0" i="0" u="none" strike="noStrike" dirty="0">
                          <a:solidFill>
                            <a:srgbClr val="000000"/>
                          </a:solidFill>
                          <a:effectLst/>
                          <a:latin typeface="Aptos Narrow"/>
                        </a:rPr>
                        <a:t> </a:t>
                      </a:r>
                    </a:p>
                  </a:txBody>
                  <a:tcPr marL="7882" marR="7882" marT="7882" marB="0" anchor="ctr">
                    <a:lnL>
                      <a:noFill/>
                    </a:lnL>
                    <a:lnR>
                      <a:noFill/>
                    </a:lnR>
                    <a:lnT>
                      <a:noFill/>
                    </a:lnT>
                    <a:lnB>
                      <a:noFill/>
                    </a:lnB>
                    <a:solidFill>
                      <a:srgbClr val="C0E6F5"/>
                    </a:solidFill>
                  </a:tcPr>
                </a:tc>
              </a:tr>
              <a:tr h="289243">
                <a:tc>
                  <a:txBody>
                    <a:bodyPr/>
                    <a:lstStyle/>
                    <a:p>
                      <a:pPr algn="l" fontAlgn="ctr"/>
                      <a:r>
                        <a:rPr lang="es-ES" sz="1400" b="0" i="0" u="none" strike="noStrike">
                          <a:solidFill>
                            <a:srgbClr val="000000"/>
                          </a:solidFill>
                          <a:effectLst/>
                          <a:latin typeface="Aptos Narrow"/>
                        </a:rPr>
                        <a:t>Llanes</a:t>
                      </a:r>
                    </a:p>
                  </a:txBody>
                  <a:tcPr marL="7882" marR="7882" marT="7882" marB="0" anchor="ctr">
                    <a:lnL>
                      <a:noFill/>
                    </a:lnL>
                    <a:lnR>
                      <a:noFill/>
                    </a:lnR>
                    <a:lnT>
                      <a:noFill/>
                    </a:lnT>
                    <a:lnB>
                      <a:noFill/>
                    </a:lnB>
                    <a:solidFill>
                      <a:srgbClr val="C0E6F5"/>
                    </a:solidFill>
                  </a:tcPr>
                </a:tc>
                <a:tc>
                  <a:txBody>
                    <a:bodyPr/>
                    <a:lstStyle/>
                    <a:p>
                      <a:pPr algn="l" fontAlgn="ctr"/>
                      <a:r>
                        <a:rPr lang="es-ES" sz="1400" b="1" i="0" u="none" strike="noStrike">
                          <a:solidFill>
                            <a:srgbClr val="000000"/>
                          </a:solidFill>
                          <a:effectLst/>
                          <a:latin typeface="Aptos Narrow"/>
                        </a:rPr>
                        <a:t> </a:t>
                      </a:r>
                    </a:p>
                  </a:txBody>
                  <a:tcPr marL="7882" marR="7882" marT="7882" marB="0" anchor="ctr">
                    <a:lnL>
                      <a:noFill/>
                    </a:lnL>
                    <a:lnR>
                      <a:noFill/>
                    </a:lnR>
                    <a:lnT>
                      <a:noFill/>
                    </a:lnT>
                    <a:lnB>
                      <a:noFill/>
                    </a:lnB>
                    <a:solidFill>
                      <a:srgbClr val="C0E6F5"/>
                    </a:solidFill>
                  </a:tcPr>
                </a:tc>
                <a:tc>
                  <a:txBody>
                    <a:bodyPr/>
                    <a:lstStyle/>
                    <a:p>
                      <a:pPr algn="l" fontAlgn="ctr"/>
                      <a:r>
                        <a:rPr lang="es-ES" sz="1400" b="0" i="0" u="none" strike="noStrike" dirty="0">
                          <a:solidFill>
                            <a:srgbClr val="000000"/>
                          </a:solidFill>
                          <a:effectLst/>
                          <a:latin typeface="Aptos Narrow"/>
                        </a:rPr>
                        <a:t> </a:t>
                      </a:r>
                    </a:p>
                  </a:txBody>
                  <a:tcPr marL="7882" marR="7882" marT="7882" marB="0" anchor="ctr">
                    <a:lnL>
                      <a:noFill/>
                    </a:lnL>
                    <a:lnR>
                      <a:noFill/>
                    </a:lnR>
                    <a:lnT>
                      <a:noFill/>
                    </a:lnT>
                    <a:lnB>
                      <a:noFill/>
                    </a:lnB>
                    <a:solidFill>
                      <a:srgbClr val="C0E6F5"/>
                    </a:solidFill>
                  </a:tcPr>
                </a:tc>
              </a:tr>
              <a:tr h="275470">
                <a:tc>
                  <a:txBody>
                    <a:bodyPr/>
                    <a:lstStyle/>
                    <a:p>
                      <a:pPr algn="l" fontAlgn="ctr"/>
                      <a:r>
                        <a:rPr lang="es-ES" sz="1400" b="0" i="0" u="none" strike="noStrike">
                          <a:solidFill>
                            <a:srgbClr val="000000"/>
                          </a:solidFill>
                          <a:effectLst/>
                          <a:latin typeface="Aptos Narrow"/>
                        </a:rPr>
                        <a:t>Bustio</a:t>
                      </a:r>
                    </a:p>
                  </a:txBody>
                  <a:tcPr marL="7882" marR="7882" marT="7882" marB="0" anchor="ctr">
                    <a:lnL>
                      <a:noFill/>
                    </a:lnL>
                    <a:lnR>
                      <a:noFill/>
                    </a:lnR>
                    <a:lnT>
                      <a:noFill/>
                    </a:lnT>
                    <a:lnB>
                      <a:noFill/>
                    </a:lnB>
                    <a:solidFill>
                      <a:srgbClr val="C0E6F5"/>
                    </a:solidFill>
                  </a:tcPr>
                </a:tc>
                <a:tc>
                  <a:txBody>
                    <a:bodyPr/>
                    <a:lstStyle/>
                    <a:p>
                      <a:pPr algn="l" fontAlgn="ctr"/>
                      <a:r>
                        <a:rPr lang="es-ES" sz="1400" b="0" i="0" u="none" strike="noStrike">
                          <a:solidFill>
                            <a:srgbClr val="000000"/>
                          </a:solidFill>
                          <a:effectLst/>
                          <a:latin typeface="Aptos Narrow"/>
                        </a:rPr>
                        <a:t> </a:t>
                      </a:r>
                    </a:p>
                  </a:txBody>
                  <a:tcPr marL="7882" marR="7882" marT="7882" marB="0" anchor="ctr">
                    <a:lnL>
                      <a:noFill/>
                    </a:lnL>
                    <a:lnR>
                      <a:noFill/>
                    </a:lnR>
                    <a:lnT>
                      <a:noFill/>
                    </a:lnT>
                    <a:lnB>
                      <a:noFill/>
                    </a:lnB>
                    <a:solidFill>
                      <a:srgbClr val="C0E6F5"/>
                    </a:solidFill>
                  </a:tcPr>
                </a:tc>
                <a:tc>
                  <a:txBody>
                    <a:bodyPr/>
                    <a:lstStyle/>
                    <a:p>
                      <a:pPr algn="l" fontAlgn="ctr"/>
                      <a:r>
                        <a:rPr lang="es-ES" sz="1400" b="0" i="0" u="none" strike="noStrike" dirty="0">
                          <a:solidFill>
                            <a:srgbClr val="000000"/>
                          </a:solidFill>
                          <a:effectLst/>
                          <a:latin typeface="Aptos Narrow"/>
                        </a:rPr>
                        <a:t> </a:t>
                      </a:r>
                    </a:p>
                  </a:txBody>
                  <a:tcPr marL="7882" marR="7882" marT="7882" marB="0" anchor="ctr">
                    <a:lnL>
                      <a:noFill/>
                    </a:lnL>
                    <a:lnR>
                      <a:noFill/>
                    </a:lnR>
                    <a:lnT>
                      <a:noFill/>
                    </a:lnT>
                    <a:lnB>
                      <a:noFill/>
                    </a:lnB>
                    <a:solidFill>
                      <a:srgbClr val="C0E6F5"/>
                    </a:solidFill>
                  </a:tcPr>
                </a:tc>
              </a:tr>
            </a:tbl>
          </a:graphicData>
        </a:graphic>
      </p:graphicFrame>
    </p:spTree>
    <p:extLst>
      <p:ext uri="{BB962C8B-B14F-4D97-AF65-F5344CB8AC3E}">
        <p14:creationId xmlns:p14="http://schemas.microsoft.com/office/powerpoint/2010/main" val="227643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762001" y="2400300"/>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7" name="CuadroTexto 6"/>
          <p:cNvSpPr txBox="1"/>
          <p:nvPr/>
        </p:nvSpPr>
        <p:spPr>
          <a:xfrm>
            <a:off x="1828800" y="3089920"/>
            <a:ext cx="15011400" cy="4832092"/>
          </a:xfrm>
          <a:prstGeom prst="rect">
            <a:avLst/>
          </a:prstGeom>
          <a:noFill/>
        </p:spPr>
        <p:txBody>
          <a:bodyPr wrap="square" rtlCol="0">
            <a:spAutoFit/>
          </a:bodyPr>
          <a:lstStyle/>
          <a:p>
            <a:r>
              <a:rPr lang="es-ES" sz="3600" b="1" dirty="0" smtClean="0"/>
              <a:t>Licencias campaña de oricio </a:t>
            </a:r>
            <a:r>
              <a:rPr lang="es-ES" sz="4400" b="1" u="sng" dirty="0" smtClean="0">
                <a:solidFill>
                  <a:srgbClr val="FF0000"/>
                </a:solidFill>
              </a:rPr>
              <a:t>2025</a:t>
            </a:r>
          </a:p>
          <a:p>
            <a:endParaRPr lang="es-ES" sz="2400" b="1" dirty="0"/>
          </a:p>
          <a:p>
            <a:r>
              <a:rPr lang="es-ES" sz="2400" b="1" dirty="0" smtClean="0"/>
              <a:t>	El número de licencias totales será de 89 licencias.</a:t>
            </a:r>
          </a:p>
          <a:p>
            <a:r>
              <a:rPr lang="es-ES" sz="2400" b="1" dirty="0" smtClean="0"/>
              <a:t>Se propone que cada mariscador en su solicitud indique la preferencia de sectores para trabajar, para asignar en la medida de lo posible según los criterios determinados a continuación:</a:t>
            </a:r>
          </a:p>
          <a:p>
            <a:endParaRPr lang="es-ES" sz="2400" b="1" dirty="0"/>
          </a:p>
          <a:p>
            <a:r>
              <a:rPr lang="es-ES" sz="2400" b="1" dirty="0" smtClean="0"/>
              <a:t>1º CRITERIOS APLICABLES A CADA COFRADIA</a:t>
            </a:r>
          </a:p>
          <a:p>
            <a:pPr marL="457200" indent="346075">
              <a:buFont typeface="+mj-lt"/>
              <a:buAutoNum type="arabicPeriod"/>
            </a:pPr>
            <a:r>
              <a:rPr lang="es-ES" sz="2400" b="1" dirty="0"/>
              <a:t>	</a:t>
            </a:r>
            <a:r>
              <a:rPr lang="es-ES" sz="2400" b="1" dirty="0" smtClean="0"/>
              <a:t>Estar en posesión de la licencia/carnet de mariscador activa antes del 31 de diciembre de 2024.</a:t>
            </a:r>
          </a:p>
          <a:p>
            <a:pPr marL="457200" indent="346075">
              <a:buFont typeface="+mj-lt"/>
              <a:buAutoNum type="arabicPeriod"/>
            </a:pPr>
            <a:r>
              <a:rPr lang="es-ES" sz="2400" b="1" dirty="0" smtClean="0"/>
              <a:t>  Poseer ventas de Oricio en el Principado de Asturias (años 2009/2015).</a:t>
            </a:r>
          </a:p>
          <a:p>
            <a:pPr marL="457200" indent="346075">
              <a:buFont typeface="+mj-lt"/>
              <a:buAutoNum type="arabicPeriod"/>
            </a:pPr>
            <a:r>
              <a:rPr lang="es-ES" sz="2400" b="1" dirty="0" smtClean="0"/>
              <a:t>  Pertenecer a una tripulación de un barco 3ª lista (¿artes menores?) con puerto base en Asturias.</a:t>
            </a:r>
          </a:p>
          <a:p>
            <a:pPr marL="457200" indent="346075">
              <a:buFont typeface="+mj-lt"/>
              <a:buAutoNum type="arabicPeriod"/>
            </a:pPr>
            <a:r>
              <a:rPr lang="es-ES" sz="2400" b="1" dirty="0" smtClean="0"/>
              <a:t>  Antigüedad en la Cofradía.</a:t>
            </a:r>
          </a:p>
          <a:p>
            <a:pPr marL="457200" indent="346075">
              <a:buFont typeface="+mj-lt"/>
              <a:buAutoNum type="arabicPeriod"/>
            </a:pPr>
            <a:r>
              <a:rPr lang="es-ES" sz="2400" b="1" dirty="0" smtClean="0"/>
              <a:t>  Sorteo 	</a:t>
            </a:r>
            <a:endParaRPr lang="es-ES" sz="2800" b="1" dirty="0"/>
          </a:p>
        </p:txBody>
      </p:sp>
    </p:spTree>
    <p:extLst>
      <p:ext uri="{BB962C8B-B14F-4D97-AF65-F5344CB8AC3E}">
        <p14:creationId xmlns:p14="http://schemas.microsoft.com/office/powerpoint/2010/main" val="227194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6702426" y="8125516"/>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3" name="CuadroTexto 2"/>
          <p:cNvSpPr txBox="1"/>
          <p:nvPr/>
        </p:nvSpPr>
        <p:spPr>
          <a:xfrm>
            <a:off x="3352800" y="2823131"/>
            <a:ext cx="11353800" cy="3693319"/>
          </a:xfrm>
          <a:prstGeom prst="rect">
            <a:avLst/>
          </a:prstGeom>
          <a:noFill/>
        </p:spPr>
        <p:txBody>
          <a:bodyPr wrap="square" rtlCol="0">
            <a:spAutoFit/>
          </a:bodyPr>
          <a:lstStyle/>
          <a:p>
            <a:r>
              <a:rPr lang="es-ES" dirty="0" smtClean="0"/>
              <a:t>EJEMPLO REPARTO: LUARCA (14 MARISCADORES)</a:t>
            </a:r>
          </a:p>
          <a:p>
            <a:endParaRPr lang="es-ES" dirty="0"/>
          </a:p>
          <a:p>
            <a:r>
              <a:rPr lang="es-ES" dirty="0" smtClean="0"/>
              <a:t>1º AMBITO DE CADA COFRADIA : SOLICITUD SECTOR</a:t>
            </a:r>
          </a:p>
          <a:p>
            <a:r>
              <a:rPr lang="es-ES" b="1" dirty="0"/>
              <a:t>1º CRITERIOS APLICABLES </a:t>
            </a:r>
            <a:r>
              <a:rPr lang="es-ES" b="1" dirty="0" smtClean="0"/>
              <a:t>– COFRADIA -</a:t>
            </a:r>
            <a:endParaRPr lang="es-ES" b="1" dirty="0"/>
          </a:p>
          <a:p>
            <a:pPr marL="457200" indent="346075">
              <a:buFont typeface="+mj-lt"/>
              <a:buAutoNum type="arabicPeriod"/>
            </a:pPr>
            <a:r>
              <a:rPr lang="es-ES" b="1" dirty="0"/>
              <a:t>	Estar en posesión de la licencia/carnet de mariscador activa antes del 31 de diciembre de 2024.</a:t>
            </a:r>
          </a:p>
          <a:p>
            <a:pPr marL="457200" indent="346075">
              <a:buFont typeface="+mj-lt"/>
              <a:buAutoNum type="arabicPeriod"/>
            </a:pPr>
            <a:r>
              <a:rPr lang="es-ES" b="1" dirty="0"/>
              <a:t>  Poseer ventas de Oricio en el Principado de Asturias (años 2009/2015).</a:t>
            </a:r>
          </a:p>
          <a:p>
            <a:pPr marL="457200" indent="346075">
              <a:buFont typeface="+mj-lt"/>
              <a:buAutoNum type="arabicPeriod"/>
            </a:pPr>
            <a:r>
              <a:rPr lang="es-ES" b="1" dirty="0"/>
              <a:t>  Pertenecer a una tripulación de un barco 3ª lista (¿artes menores?) con puerto base en Asturias.</a:t>
            </a:r>
          </a:p>
          <a:p>
            <a:pPr marL="457200" indent="346075">
              <a:buFont typeface="+mj-lt"/>
              <a:buAutoNum type="arabicPeriod"/>
            </a:pPr>
            <a:r>
              <a:rPr lang="es-ES" b="1" dirty="0"/>
              <a:t>  Antigüedad en la Cofradía.</a:t>
            </a:r>
          </a:p>
          <a:p>
            <a:pPr marL="457200" indent="346075">
              <a:buFont typeface="+mj-lt"/>
              <a:buAutoNum type="arabicPeriod"/>
            </a:pPr>
            <a:r>
              <a:rPr lang="es-ES" b="1" dirty="0"/>
              <a:t>  Sorteo </a:t>
            </a:r>
            <a:endParaRPr lang="es-ES" b="1" dirty="0" smtClean="0"/>
          </a:p>
          <a:p>
            <a:pPr marL="457200" indent="346075">
              <a:buFont typeface="+mj-lt"/>
              <a:buAutoNum type="arabicPeriod"/>
            </a:pPr>
            <a:endParaRPr lang="es-ES" b="1" dirty="0"/>
          </a:p>
          <a:p>
            <a:pPr marL="457200"/>
            <a:r>
              <a:rPr lang="es-ES" b="1" dirty="0" smtClean="0"/>
              <a:t>RESULTADO: 4 CON VENTAS (HISTORICOS) ; 5 ENROLADOS ; 4 DE ACUERDO A ANTIGÜEDAD O SORTEO</a:t>
            </a:r>
            <a:r>
              <a:rPr lang="es-ES" b="1" dirty="0"/>
              <a:t>	</a:t>
            </a:r>
            <a:endParaRPr lang="es-ES" sz="2000" b="1" dirty="0"/>
          </a:p>
          <a:p>
            <a:endParaRPr lang="es-ES" dirty="0"/>
          </a:p>
          <a:p>
            <a:pPr marL="285750" indent="-285750">
              <a:buFont typeface="Wingdings" panose="05000000000000000000" pitchFamily="2" charset="2"/>
              <a:buChar char="ü"/>
            </a:pPr>
            <a:endParaRPr lang="es-ES" dirty="0"/>
          </a:p>
        </p:txBody>
      </p:sp>
    </p:spTree>
    <p:extLst>
      <p:ext uri="{BB962C8B-B14F-4D97-AF65-F5344CB8AC3E}">
        <p14:creationId xmlns:p14="http://schemas.microsoft.com/office/powerpoint/2010/main" val="42274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6702426" y="8125516"/>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3" name="CuadroTexto 2"/>
          <p:cNvSpPr txBox="1"/>
          <p:nvPr/>
        </p:nvSpPr>
        <p:spPr>
          <a:xfrm>
            <a:off x="3352800" y="2823131"/>
            <a:ext cx="11353800" cy="2031325"/>
          </a:xfrm>
          <a:prstGeom prst="rect">
            <a:avLst/>
          </a:prstGeom>
          <a:noFill/>
        </p:spPr>
        <p:txBody>
          <a:bodyPr wrap="square" rtlCol="0">
            <a:spAutoFit/>
          </a:bodyPr>
          <a:lstStyle/>
          <a:p>
            <a:r>
              <a:rPr lang="es-ES" dirty="0" smtClean="0"/>
              <a:t>EJEMPLO REPARTO: LUARCA (14 MARISCADORES) SEGUNDA PARTE LISTA GENERAL</a:t>
            </a:r>
          </a:p>
          <a:p>
            <a:endParaRPr lang="es-ES" dirty="0"/>
          </a:p>
          <a:p>
            <a:r>
              <a:rPr lang="es-ES" b="1" dirty="0" smtClean="0"/>
              <a:t>REPARTO DE 7 PLAZAS LISTA GENERAL (IGUAL PREFERENCIA LOCALES/FORANEOS)</a:t>
            </a:r>
          </a:p>
          <a:p>
            <a:endParaRPr lang="es-ES" b="1" dirty="0"/>
          </a:p>
          <a:p>
            <a:r>
              <a:rPr lang="es-ES" b="1" dirty="0" smtClean="0"/>
              <a:t>	.- BAREMACIÓN EN FUNCIÓN DE ANTIGÜEDAD COMO MARISCADOR. (DESEMPATES SORTEO)</a:t>
            </a:r>
            <a:r>
              <a:rPr lang="es-ES" b="1" dirty="0"/>
              <a:t>	</a:t>
            </a:r>
            <a:endParaRPr lang="es-ES" sz="2000" b="1" dirty="0"/>
          </a:p>
          <a:p>
            <a:endParaRPr lang="es-ES" dirty="0"/>
          </a:p>
          <a:p>
            <a:pPr marL="285750" indent="-285750">
              <a:buFont typeface="Wingdings" panose="05000000000000000000" pitchFamily="2" charset="2"/>
              <a:buChar char="ü"/>
            </a:pPr>
            <a:endParaRPr lang="es-ES" dirty="0"/>
          </a:p>
        </p:txBody>
      </p:sp>
    </p:spTree>
    <p:extLst>
      <p:ext uri="{BB962C8B-B14F-4D97-AF65-F5344CB8AC3E}">
        <p14:creationId xmlns:p14="http://schemas.microsoft.com/office/powerpoint/2010/main" val="10505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6702426" y="8125516"/>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3" name="CuadroTexto 2"/>
          <p:cNvSpPr txBox="1"/>
          <p:nvPr/>
        </p:nvSpPr>
        <p:spPr>
          <a:xfrm>
            <a:off x="3352800" y="3467189"/>
            <a:ext cx="11353800" cy="1661993"/>
          </a:xfrm>
          <a:prstGeom prst="rect">
            <a:avLst/>
          </a:prstGeom>
          <a:noFill/>
        </p:spPr>
        <p:txBody>
          <a:bodyPr wrap="square" rtlCol="0">
            <a:spAutoFit/>
          </a:bodyPr>
          <a:lstStyle/>
          <a:p>
            <a:r>
              <a:rPr lang="es-ES" sz="3600" b="1" u="sng" dirty="0"/>
              <a:t>Zonas de Veda</a:t>
            </a:r>
          </a:p>
          <a:p>
            <a:r>
              <a:rPr lang="es-ES" sz="2400" b="1" dirty="0"/>
              <a:t>Pedreros fuera del ámbito geográfico fuera del plan de gestión y de un pedrero por sector que sea el control sin explotación (a determinar)</a:t>
            </a:r>
          </a:p>
          <a:p>
            <a:endParaRPr lang="es-ES" dirty="0"/>
          </a:p>
        </p:txBody>
      </p:sp>
    </p:spTree>
    <p:extLst>
      <p:ext uri="{BB962C8B-B14F-4D97-AF65-F5344CB8AC3E}">
        <p14:creationId xmlns:p14="http://schemas.microsoft.com/office/powerpoint/2010/main" val="321606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6702426" y="8125516"/>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3" name="CuadroTexto 2"/>
          <p:cNvSpPr txBox="1"/>
          <p:nvPr/>
        </p:nvSpPr>
        <p:spPr>
          <a:xfrm>
            <a:off x="3352800" y="3467189"/>
            <a:ext cx="11353800" cy="2862322"/>
          </a:xfrm>
          <a:prstGeom prst="rect">
            <a:avLst/>
          </a:prstGeom>
          <a:noFill/>
        </p:spPr>
        <p:txBody>
          <a:bodyPr wrap="square" rtlCol="0">
            <a:spAutoFit/>
          </a:bodyPr>
          <a:lstStyle/>
          <a:p>
            <a:r>
              <a:rPr lang="es-ES" sz="3200" b="1" dirty="0"/>
              <a:t>Desarrollo de la actividad:</a:t>
            </a:r>
          </a:p>
          <a:p>
            <a:r>
              <a:rPr lang="es-ES" dirty="0"/>
              <a:t> </a:t>
            </a:r>
          </a:p>
          <a:p>
            <a:r>
              <a:rPr lang="es-ES" sz="2800" dirty="0"/>
              <a:t>a. obligación de llevar traje de neopreno y posibilidad de autorizar gafas y tubo. Prohibir expresamente el buceo, en cualquiera de sus modalidades y llevar plomos.</a:t>
            </a:r>
          </a:p>
          <a:p>
            <a:r>
              <a:rPr lang="es-ES" sz="2800" dirty="0"/>
              <a:t>b. Arte de pesca autorizado: gancho</a:t>
            </a:r>
          </a:p>
          <a:p>
            <a:endParaRPr lang="es-ES" dirty="0"/>
          </a:p>
        </p:txBody>
      </p:sp>
    </p:spTree>
    <p:extLst>
      <p:ext uri="{BB962C8B-B14F-4D97-AF65-F5344CB8AC3E}">
        <p14:creationId xmlns:p14="http://schemas.microsoft.com/office/powerpoint/2010/main" val="425402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TALLERES</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ext uri="{D42A27DB-BD31-4B8C-83A1-F6EECF244321}">
                <p14:modId xmlns:p14="http://schemas.microsoft.com/office/powerpoint/2010/main" val="443515914"/>
              </p:ext>
            </p:extLst>
          </p:nvPr>
        </p:nvGraphicFramePr>
        <p:xfrm>
          <a:off x="762001" y="2400300"/>
          <a:ext cx="2743199" cy="38100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5" name="CuadroTexto 4"/>
          <p:cNvSpPr txBox="1"/>
          <p:nvPr/>
        </p:nvSpPr>
        <p:spPr>
          <a:xfrm>
            <a:off x="3997826" y="2720588"/>
            <a:ext cx="12842374" cy="4647426"/>
          </a:xfrm>
          <a:prstGeom prst="rect">
            <a:avLst/>
          </a:prstGeom>
          <a:noFill/>
        </p:spPr>
        <p:txBody>
          <a:bodyPr wrap="square" rtlCol="0">
            <a:spAutoFit/>
          </a:bodyPr>
          <a:lstStyle/>
          <a:p>
            <a:pPr marL="285750" indent="-285750">
              <a:buFont typeface="Wingdings" panose="05000000000000000000" pitchFamily="2" charset="2"/>
              <a:buChar char="ü"/>
            </a:pPr>
            <a:r>
              <a:rPr lang="es-ES" sz="4000" b="1" dirty="0" smtClean="0"/>
              <a:t>Identificación y valoración de los pedreros</a:t>
            </a:r>
          </a:p>
          <a:p>
            <a:pPr marL="285750" indent="-285750">
              <a:buFont typeface="Wingdings" panose="05000000000000000000" pitchFamily="2" charset="2"/>
              <a:buChar char="ü"/>
            </a:pPr>
            <a:endParaRPr lang="es-ES" sz="3600" dirty="0"/>
          </a:p>
          <a:p>
            <a:pPr marL="285750" indent="-285750">
              <a:buFont typeface="Wingdings" panose="05000000000000000000" pitchFamily="2" charset="2"/>
              <a:buChar char="ü"/>
            </a:pPr>
            <a:r>
              <a:rPr lang="es-ES" sz="4000" b="1" dirty="0" smtClean="0"/>
              <a:t>Medidas de gestión: </a:t>
            </a:r>
          </a:p>
          <a:p>
            <a:pPr marL="285750" indent="-285750">
              <a:buFont typeface="Wingdings" panose="05000000000000000000" pitchFamily="2" charset="2"/>
              <a:buChar char="ü"/>
            </a:pPr>
            <a:endParaRPr lang="es-ES" sz="3600" dirty="0"/>
          </a:p>
          <a:p>
            <a:pPr marL="742950" lvl="1" indent="-285750">
              <a:buFont typeface="Wingdings" panose="05000000000000000000" pitchFamily="2" charset="2"/>
              <a:buChar char="ü"/>
            </a:pPr>
            <a:r>
              <a:rPr lang="es-ES" sz="3600" dirty="0" smtClean="0"/>
              <a:t>Periodo de extracción</a:t>
            </a:r>
          </a:p>
          <a:p>
            <a:pPr marL="742950" lvl="1" indent="-285750">
              <a:buFont typeface="Wingdings" panose="05000000000000000000" pitchFamily="2" charset="2"/>
              <a:buChar char="ü"/>
            </a:pPr>
            <a:r>
              <a:rPr lang="es-ES" sz="3600" dirty="0" smtClean="0"/>
              <a:t>Cupo diario por mariscador.</a:t>
            </a:r>
          </a:p>
          <a:p>
            <a:pPr marL="742950" lvl="1" indent="-285750">
              <a:buFont typeface="Wingdings" panose="05000000000000000000" pitchFamily="2" charset="2"/>
              <a:buChar char="ü"/>
            </a:pPr>
            <a:r>
              <a:rPr lang="es-ES" sz="3600" dirty="0" smtClean="0"/>
              <a:t>Distribución geográfica de la extracción de oricio</a:t>
            </a:r>
          </a:p>
          <a:p>
            <a:pPr marL="742950" lvl="1" indent="-285750">
              <a:buFont typeface="Wingdings" panose="05000000000000000000" pitchFamily="2" charset="2"/>
              <a:buChar char="ü"/>
            </a:pPr>
            <a:r>
              <a:rPr lang="es-ES" sz="3600" dirty="0" smtClean="0"/>
              <a:t>Compatibilidad con otras actividades</a:t>
            </a:r>
            <a:endParaRPr lang="es-ES" sz="3600" dirty="0"/>
          </a:p>
        </p:txBody>
      </p:sp>
    </p:spTree>
    <p:extLst>
      <p:ext uri="{BB962C8B-B14F-4D97-AF65-F5344CB8AC3E}">
        <p14:creationId xmlns:p14="http://schemas.microsoft.com/office/powerpoint/2010/main" val="355949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6702426" y="8125516"/>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3" name="CuadroTexto 2"/>
          <p:cNvSpPr txBox="1"/>
          <p:nvPr/>
        </p:nvSpPr>
        <p:spPr>
          <a:xfrm>
            <a:off x="3429000" y="4355452"/>
            <a:ext cx="11353800" cy="1138773"/>
          </a:xfrm>
          <a:prstGeom prst="rect">
            <a:avLst/>
          </a:prstGeom>
          <a:noFill/>
        </p:spPr>
        <p:txBody>
          <a:bodyPr wrap="square" rtlCol="0">
            <a:spAutoFit/>
          </a:bodyPr>
          <a:lstStyle/>
          <a:p>
            <a:r>
              <a:rPr lang="es-ES" sz="4000" b="1" dirty="0"/>
              <a:t>Talla mínima de captura</a:t>
            </a:r>
          </a:p>
          <a:p>
            <a:r>
              <a:rPr lang="es-ES" sz="2800" dirty="0"/>
              <a:t>55 mm de diámetro mayor, sin púas (poner dibujo de cómo se mide)</a:t>
            </a:r>
          </a:p>
        </p:txBody>
      </p:sp>
    </p:spTree>
    <p:extLst>
      <p:ext uri="{BB962C8B-B14F-4D97-AF65-F5344CB8AC3E}">
        <p14:creationId xmlns:p14="http://schemas.microsoft.com/office/powerpoint/2010/main" val="347244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6702426" y="8125516"/>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3" name="CuadroTexto 2"/>
          <p:cNvSpPr txBox="1"/>
          <p:nvPr/>
        </p:nvSpPr>
        <p:spPr>
          <a:xfrm>
            <a:off x="3429000" y="4355452"/>
            <a:ext cx="11353800" cy="2862322"/>
          </a:xfrm>
          <a:prstGeom prst="rect">
            <a:avLst/>
          </a:prstGeom>
          <a:noFill/>
        </p:spPr>
        <p:txBody>
          <a:bodyPr wrap="square" rtlCol="0">
            <a:spAutoFit/>
          </a:bodyPr>
          <a:lstStyle/>
          <a:p>
            <a:r>
              <a:rPr lang="es-ES" sz="4000" b="1" dirty="0"/>
              <a:t>Compatibilidades</a:t>
            </a:r>
          </a:p>
          <a:p>
            <a:r>
              <a:rPr lang="es-ES" sz="2800" dirty="0"/>
              <a:t>La extracción de oricio sería compatible (en días distintos) con el marisqueo a pie de otras especies, con la pesca de la angula y con artes menores de pesca, siempre que los aparejos, a excepción de las nasas, permanezcan en tierra.</a:t>
            </a:r>
          </a:p>
          <a:p>
            <a:endParaRPr lang="es-ES" sz="2800" dirty="0"/>
          </a:p>
        </p:txBody>
      </p:sp>
    </p:spTree>
    <p:extLst>
      <p:ext uri="{BB962C8B-B14F-4D97-AF65-F5344CB8AC3E}">
        <p14:creationId xmlns:p14="http://schemas.microsoft.com/office/powerpoint/2010/main" val="64458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6702426" y="8125516"/>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3" name="CuadroTexto 2"/>
          <p:cNvSpPr txBox="1"/>
          <p:nvPr/>
        </p:nvSpPr>
        <p:spPr>
          <a:xfrm>
            <a:off x="3429000" y="4355452"/>
            <a:ext cx="11353800" cy="2369880"/>
          </a:xfrm>
          <a:prstGeom prst="rect">
            <a:avLst/>
          </a:prstGeom>
          <a:noFill/>
        </p:spPr>
        <p:txBody>
          <a:bodyPr wrap="square" rtlCol="0">
            <a:spAutoFit/>
          </a:bodyPr>
          <a:lstStyle/>
          <a:p>
            <a:r>
              <a:rPr lang="es-ES" sz="3600" b="1" dirty="0"/>
              <a:t>Medidas de control de las capturas</a:t>
            </a:r>
          </a:p>
          <a:p>
            <a:r>
              <a:rPr lang="es-ES" sz="2800" dirty="0"/>
              <a:t>a. Obligación de pesar la captura en un punto de pesaje autorizado (cualquier lonja dentro del ámbito del sector de extracción).</a:t>
            </a:r>
          </a:p>
          <a:p>
            <a:r>
              <a:rPr lang="es-ES" sz="2800" dirty="0"/>
              <a:t>b. Registrar cada día hábil de oricio la cantidad y pedrero de extracción, registro por el guardapesca como en el percebe.</a:t>
            </a:r>
          </a:p>
        </p:txBody>
      </p:sp>
    </p:spTree>
    <p:extLst>
      <p:ext uri="{BB962C8B-B14F-4D97-AF65-F5344CB8AC3E}">
        <p14:creationId xmlns:p14="http://schemas.microsoft.com/office/powerpoint/2010/main" val="197023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8288000" cy="10312400"/>
          </a:xfrm>
          <a:prstGeom prst="rect">
            <a:avLst/>
          </a:prstGeom>
          <a:effectLst>
            <a:glow rad="127000">
              <a:schemeClr val="accent1"/>
            </a:glow>
            <a:reflection endPos="0" dist="50800" dir="5400000" sy="-100000" algn="bl" rotWithShape="0"/>
          </a:effectLst>
        </p:spPr>
      </p:pic>
      <p:sp>
        <p:nvSpPr>
          <p:cNvPr id="7" name="TextBox 7"/>
          <p:cNvSpPr txBox="1"/>
          <p:nvPr/>
        </p:nvSpPr>
        <p:spPr>
          <a:xfrm>
            <a:off x="4821183" y="4238625"/>
            <a:ext cx="8645637" cy="1692771"/>
          </a:xfrm>
          <a:prstGeom prst="rect">
            <a:avLst/>
          </a:prstGeom>
        </p:spPr>
        <p:txBody>
          <a:bodyPr lIns="0" tIns="0" rIns="0" bIns="0" rtlCol="0" anchor="t">
            <a:spAutoFit/>
          </a:bodyPr>
          <a:lstStyle/>
          <a:p>
            <a:pPr algn="ctr">
              <a:lnSpc>
                <a:spcPts val="13170"/>
              </a:lnSpc>
            </a:pPr>
            <a:r>
              <a:rPr lang="en-US" sz="10976">
                <a:solidFill>
                  <a:srgbClr val="000000"/>
                </a:solidFill>
                <a:latin typeface="Arial Heavy"/>
              </a:rPr>
              <a:t>GRACIAS</a:t>
            </a:r>
          </a:p>
        </p:txBody>
      </p:sp>
      <p:sp>
        <p:nvSpPr>
          <p:cNvPr id="8" name="Freeform 8"/>
          <p:cNvSpPr/>
          <p:nvPr/>
        </p:nvSpPr>
        <p:spPr>
          <a:xfrm rot="717475">
            <a:off x="7041643" y="5761400"/>
            <a:ext cx="4204715" cy="1070291"/>
          </a:xfrm>
          <a:custGeom>
            <a:avLst/>
            <a:gdLst/>
            <a:ahLst/>
            <a:cxnLst/>
            <a:rect l="l" t="t" r="r" b="b"/>
            <a:pathLst>
              <a:path w="4204714" h="1070291">
                <a:moveTo>
                  <a:pt x="0" y="0"/>
                </a:moveTo>
                <a:lnTo>
                  <a:pt x="4204714" y="0"/>
                </a:lnTo>
                <a:lnTo>
                  <a:pt x="4204714" y="1070291"/>
                </a:lnTo>
                <a:lnTo>
                  <a:pt x="0" y="1070291"/>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pic>
        <p:nvPicPr>
          <p:cNvPr id="9" name="Imagen 8"/>
          <p:cNvPicPr>
            <a:picLocks noChangeAspect="1"/>
          </p:cNvPicPr>
          <p:nvPr/>
        </p:nvPicPr>
        <p:blipFill>
          <a:blip r:embed="rId8"/>
          <a:stretch>
            <a:fillRect/>
          </a:stretch>
        </p:blipFill>
        <p:spPr>
          <a:xfrm>
            <a:off x="5389466" y="8813651"/>
            <a:ext cx="3584759" cy="82912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TALLERES</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762001" y="2400300"/>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5" name="CuadroTexto 4"/>
          <p:cNvSpPr txBox="1"/>
          <p:nvPr/>
        </p:nvSpPr>
        <p:spPr>
          <a:xfrm>
            <a:off x="3997826" y="2720588"/>
            <a:ext cx="12842374" cy="3477875"/>
          </a:xfrm>
          <a:prstGeom prst="rect">
            <a:avLst/>
          </a:prstGeom>
          <a:noFill/>
        </p:spPr>
        <p:txBody>
          <a:bodyPr wrap="square" rtlCol="0">
            <a:spAutoFit/>
          </a:bodyPr>
          <a:lstStyle/>
          <a:p>
            <a:pPr marL="285750" indent="-285750">
              <a:buFont typeface="Wingdings" panose="05000000000000000000" pitchFamily="2" charset="2"/>
              <a:buChar char="ü"/>
            </a:pPr>
            <a:r>
              <a:rPr lang="es-ES" sz="4000" b="1" dirty="0" smtClean="0"/>
              <a:t>Análisis de los Resultados</a:t>
            </a:r>
          </a:p>
          <a:p>
            <a:pPr marL="285750" indent="-285750">
              <a:buFont typeface="Wingdings" panose="05000000000000000000" pitchFamily="2" charset="2"/>
              <a:buChar char="ü"/>
            </a:pPr>
            <a:endParaRPr lang="es-ES" sz="3600" dirty="0"/>
          </a:p>
          <a:p>
            <a:pPr marL="742950" lvl="1" indent="-285750">
              <a:buFont typeface="Wingdings" panose="05000000000000000000" pitchFamily="2" charset="2"/>
              <a:buChar char="ü"/>
            </a:pPr>
            <a:r>
              <a:rPr lang="es-ES" sz="3600" dirty="0" smtClean="0"/>
              <a:t> Periodo y días hábiles para la extracción (calendario).</a:t>
            </a:r>
          </a:p>
          <a:p>
            <a:pPr marL="742950" lvl="1" indent="-285750">
              <a:buFont typeface="Wingdings" panose="05000000000000000000" pitchFamily="2" charset="2"/>
              <a:buChar char="ü"/>
            </a:pPr>
            <a:r>
              <a:rPr lang="es-ES" sz="3600" dirty="0" smtClean="0"/>
              <a:t>Cupo diario por mariscador y cupo máximo de captura.</a:t>
            </a:r>
          </a:p>
          <a:p>
            <a:pPr marL="742950" lvl="1" indent="-285750">
              <a:buFont typeface="Wingdings" panose="05000000000000000000" pitchFamily="2" charset="2"/>
              <a:buChar char="ü"/>
            </a:pPr>
            <a:r>
              <a:rPr lang="es-ES" sz="3600" dirty="0" smtClean="0"/>
              <a:t>Localización geográfica de las zonas de extracción.</a:t>
            </a:r>
          </a:p>
          <a:p>
            <a:pPr marL="742950" lvl="1" indent="-285750">
              <a:buFont typeface="Wingdings" panose="05000000000000000000" pitchFamily="2" charset="2"/>
              <a:buChar char="ü"/>
            </a:pPr>
            <a:r>
              <a:rPr lang="es-ES" sz="3600" dirty="0" smtClean="0"/>
              <a:t>Número de mariscadores (nº de licencias)</a:t>
            </a:r>
            <a:endParaRPr lang="es-ES" sz="3600" dirty="0"/>
          </a:p>
        </p:txBody>
      </p:sp>
    </p:spTree>
    <p:extLst>
      <p:ext uri="{BB962C8B-B14F-4D97-AF65-F5344CB8AC3E}">
        <p14:creationId xmlns:p14="http://schemas.microsoft.com/office/powerpoint/2010/main" val="135470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762001" y="2400300"/>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7" name="CuadroTexto 6"/>
          <p:cNvSpPr txBox="1"/>
          <p:nvPr/>
        </p:nvSpPr>
        <p:spPr>
          <a:xfrm>
            <a:off x="1828800" y="3089920"/>
            <a:ext cx="15011400" cy="2923877"/>
          </a:xfrm>
          <a:prstGeom prst="rect">
            <a:avLst/>
          </a:prstGeom>
          <a:noFill/>
        </p:spPr>
        <p:txBody>
          <a:bodyPr wrap="square" rtlCol="0">
            <a:spAutoFit/>
          </a:bodyPr>
          <a:lstStyle/>
          <a:p>
            <a:r>
              <a:rPr lang="es-ES" sz="3200" dirty="0" smtClean="0"/>
              <a:t>Nº de días hábiles y período de extracción</a:t>
            </a:r>
          </a:p>
          <a:p>
            <a:endParaRPr lang="es-ES" sz="3200" dirty="0"/>
          </a:p>
          <a:p>
            <a:r>
              <a:rPr lang="es-ES" sz="3200" dirty="0" smtClean="0"/>
              <a:t>	15 días hábiles correspondientes a los días con mareas inferiores a 70 cm de altura de marea entre el 30 de enero y el 31 de marzo.</a:t>
            </a:r>
          </a:p>
          <a:p>
            <a:endParaRPr lang="es-ES" sz="3200" dirty="0"/>
          </a:p>
          <a:p>
            <a:r>
              <a:rPr lang="es-ES" sz="2400" b="1" dirty="0" smtClean="0"/>
              <a:t> 2 días en enero 6 días Febrero y 7 días en Marzo (Total 15 días)</a:t>
            </a:r>
            <a:endParaRPr lang="es-ES" sz="2400" b="1" dirty="0"/>
          </a:p>
        </p:txBody>
      </p:sp>
    </p:spTree>
    <p:extLst>
      <p:ext uri="{BB962C8B-B14F-4D97-AF65-F5344CB8AC3E}">
        <p14:creationId xmlns:p14="http://schemas.microsoft.com/office/powerpoint/2010/main" val="216050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762001" y="2400300"/>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pic>
        <p:nvPicPr>
          <p:cNvPr id="8194" name="Picture 2" descr="https://attachments.office.net/owa/FRANCISCOJOSE.GONZALEZRODRIGUEZ%40asturias.org/service.svc/s/GetAttachmentThumbnail?id=AAMkADNhMTgyZTNjLTAyNzYtNDRiNS1iODRiLWMzMzM1NTVmNGE0ZABGAAAAAABM%2BegbatHLR4eEqZ1ogs4rBwC9XGsVr1frQ6fRxm1oAYcMAAAAH7NSAAAQxGGCY9thQ5z3wskHaUMxAAFEZ76LAAABEgAQAP3ZIwyxpUBCpn11%2B78ejkw%3D&amp;thumbnailType=2&amp;token=eyJhbGciOiJSUzI1NiIsImtpZCI6IkEzMDVCMkU1Q0ZERjFGQTFBODgyNTU2MzM3NDhCQkNBRTAxNUU5OTIiLCJ0eXAiOiJKV1QiLCJ4NXQiOiJvd1d5NWNfZkg2R29nbFZqTjBpN3l1QVY2WkkifQ.eyJvcmlnaW4iOiJodHRwczovL291dGxvb2sub2ZmaWNlLmNvbSIsInVjIjoiZTBkMTE0MTM3MjdiNGM1MWE2NDIxYjg2MWY4MGE2ZDkiLCJ2ZXIiOiJFeGNoYW5nZS5DYWxsYmFjay5WMSIsImFwcGN0eHNlbmRlciI6Ik93YURvd25sb2FkQDI4ZmI0NmYwLTU0OWYtNDI5Ny1iOTZmLWFjNjJhZTkxY2YwYyIsImlzc3JpbmciOiJXVyIsImFwcGN0eCI6IntcIm1zZXhjaHByb3RcIjpcIm93YVwiLFwicHVpZFwiOlwiMTE1MzgwMTExNjY3NzA0NDcxMFwiLFwic2NvcGVcIjpcIk93YURvd25sb2FkXCIsXCJvaWRcIjpcIjRhNWE3YjQxLTRiNTQtNGYzMy05OWJhLWZlYjhiNjBlNjNjMlwiLFwicHJpbWFyeXNpZFwiOlwiUy0xLTUtMjEtMzMzNzQ1NTM2OC0xOTYxOTQ4ODY5LTEzNDU0NzAzMDUtMjk5NTk4NVwifSIsIm5iZiI6MTczNjk0NzkyMCwiZXhwIjoxNzM2OTQ4MjIwLCJpc3MiOiIwMDAwMDAwMi0wMDAwLTBmZjEtY2UwMC0wMDAwMDAwMDAwMDBAMjhmYjQ2ZjAtNTQ5Zi00Mjk3LWI5NmYtYWM2MmFlOTFjZjBjIiwiYXVkIjoiMDAwMDAwMDItMDAwMC0wZmYxLWNlMDAtMDAwMDAwMDAwMDAwL2F0dGFjaG1lbnRzLm9mZmljZS5uZXRAMjhmYjQ2ZjAtNTQ5Zi00Mjk3LWI5NmYtYWM2MmFlOTFjZjBjIiwiaGFwcCI6Im93YSJ9.dX3JtAG9Hjp_FiS8UBgVW2xjNGZgKRCVaOOJaJWU-FA6xQwfQbldY-CTkIKU9ZELgXjtafCFCitR_i44tO_YvXkNCC8e5MQ_Quj1ZKICDrLz0fJbOBHy-FUX6y4ze2rqmeJsvMhLb554wNXis3GBjM4M6I6lYLsRxCTTDBltmoNmc3uC9DB7-V4YcmdRgEv3NCEme6WvD-lluzEp7GHcRmv7uk_UFmSl1WsveJSLJrb9xFR2gkSM-Hqq3ruRpsYJMpL4LWIKu0NDmiFRalGgApf1qQzf1TKmFt03dDkkH4i37wB-STqihHH_dfRUsG3YwAQO23jT1Nh2s451uXErVA&amp;X-OWA-CANARY=wTQ4TahXiZcAAAAAAAAAADCPMuVmNd0YX3uc6t6NF-z8Jp-N0u6y1OTqqsPuKs_NOgl1rltD_So.&amp;owa=outlook.office.com&amp;scriptVer=20250103002.15&amp;clientId=54EAD5B9B11A4EA9B3B2445C300F658D&amp;animation=tru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6900" y="3429089"/>
            <a:ext cx="13906500"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84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762001" y="2400300"/>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7" name="CuadroTexto 6"/>
          <p:cNvSpPr txBox="1"/>
          <p:nvPr/>
        </p:nvSpPr>
        <p:spPr>
          <a:xfrm>
            <a:off x="1828800" y="3089920"/>
            <a:ext cx="15011400" cy="2554545"/>
          </a:xfrm>
          <a:prstGeom prst="rect">
            <a:avLst/>
          </a:prstGeom>
          <a:noFill/>
        </p:spPr>
        <p:txBody>
          <a:bodyPr wrap="square" rtlCol="0">
            <a:spAutoFit/>
          </a:bodyPr>
          <a:lstStyle/>
          <a:p>
            <a:r>
              <a:rPr lang="es-ES" sz="3200" dirty="0" smtClean="0"/>
              <a:t>Cupo por mariscador y día y cupo máximo por campaña</a:t>
            </a:r>
            <a:endParaRPr lang="es-ES" sz="3200" dirty="0"/>
          </a:p>
          <a:p>
            <a:endParaRPr lang="es-ES" sz="3200" dirty="0" smtClean="0"/>
          </a:p>
          <a:p>
            <a:endParaRPr lang="es-ES" sz="3200" dirty="0"/>
          </a:p>
          <a:p>
            <a:r>
              <a:rPr lang="es-ES" sz="3200" dirty="0" smtClean="0"/>
              <a:t>	15 Kg por mariscador y día</a:t>
            </a:r>
          </a:p>
          <a:p>
            <a:r>
              <a:rPr lang="es-ES" sz="3200" b="1" dirty="0"/>
              <a:t>	</a:t>
            </a:r>
            <a:r>
              <a:rPr lang="es-ES" sz="3200" b="1" dirty="0" smtClean="0"/>
              <a:t>15.000 Kg campaña</a:t>
            </a:r>
            <a:endParaRPr lang="es-ES" sz="2400" b="1" dirty="0"/>
          </a:p>
        </p:txBody>
      </p:sp>
    </p:spTree>
    <p:extLst>
      <p:ext uri="{BB962C8B-B14F-4D97-AF65-F5344CB8AC3E}">
        <p14:creationId xmlns:p14="http://schemas.microsoft.com/office/powerpoint/2010/main" val="237700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762001" y="2400300"/>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7" name="CuadroTexto 6"/>
          <p:cNvSpPr txBox="1"/>
          <p:nvPr/>
        </p:nvSpPr>
        <p:spPr>
          <a:xfrm>
            <a:off x="1828800" y="3089920"/>
            <a:ext cx="15011400" cy="3170099"/>
          </a:xfrm>
          <a:prstGeom prst="rect">
            <a:avLst/>
          </a:prstGeom>
          <a:noFill/>
        </p:spPr>
        <p:txBody>
          <a:bodyPr wrap="square" rtlCol="0">
            <a:spAutoFit/>
          </a:bodyPr>
          <a:lstStyle/>
          <a:p>
            <a:r>
              <a:rPr lang="es-ES" sz="3600" b="1" dirty="0"/>
              <a:t>Á</a:t>
            </a:r>
            <a:r>
              <a:rPr lang="es-ES" sz="3600" b="1" dirty="0" smtClean="0"/>
              <a:t>mbito Geográfico y zonificación</a:t>
            </a:r>
          </a:p>
          <a:p>
            <a:endParaRPr lang="es-ES" sz="2400" b="1" dirty="0"/>
          </a:p>
          <a:p>
            <a:r>
              <a:rPr lang="es-ES" sz="2400" b="1" dirty="0" smtClean="0"/>
              <a:t>	</a:t>
            </a:r>
            <a:r>
              <a:rPr lang="es-ES" sz="2800" b="1" dirty="0" smtClean="0"/>
              <a:t>Se establecen tres sectores de extracción de acuerdo con la valoración de los pedreros:</a:t>
            </a:r>
          </a:p>
          <a:p>
            <a:endParaRPr lang="es-ES" sz="2800" b="1" dirty="0"/>
          </a:p>
          <a:p>
            <a:pPr marL="1257300" lvl="2" indent="-342900">
              <a:buFont typeface="Arial" panose="020B0604020202020204" pitchFamily="34" charset="0"/>
              <a:buChar char="•"/>
            </a:pPr>
            <a:r>
              <a:rPr lang="es-ES" sz="2800" b="1" dirty="0" smtClean="0"/>
              <a:t>SECTOR 1 : Ría del </a:t>
            </a:r>
            <a:r>
              <a:rPr lang="es-ES" sz="2800" b="1" dirty="0" err="1" smtClean="0"/>
              <a:t>Eo</a:t>
            </a:r>
            <a:r>
              <a:rPr lang="es-ES" sz="2800" b="1" dirty="0" smtClean="0"/>
              <a:t> – BARAYO</a:t>
            </a:r>
          </a:p>
          <a:p>
            <a:pPr marL="1257300" lvl="2" indent="-342900">
              <a:buFont typeface="Arial" panose="020B0604020202020204" pitchFamily="34" charset="0"/>
              <a:buChar char="•"/>
            </a:pPr>
            <a:r>
              <a:rPr lang="es-ES" sz="2800" b="1" dirty="0" smtClean="0"/>
              <a:t>SECTOR 2: </a:t>
            </a:r>
            <a:r>
              <a:rPr lang="es-ES" sz="2800" b="1" dirty="0" err="1" smtClean="0"/>
              <a:t>Barayo</a:t>
            </a:r>
            <a:r>
              <a:rPr lang="es-ES" sz="2800" b="1" dirty="0" smtClean="0"/>
              <a:t>- Ría del Nalón</a:t>
            </a:r>
          </a:p>
          <a:p>
            <a:pPr marL="1257300" lvl="2" indent="-342900">
              <a:buFont typeface="Arial" panose="020B0604020202020204" pitchFamily="34" charset="0"/>
              <a:buChar char="•"/>
            </a:pPr>
            <a:r>
              <a:rPr lang="es-ES" sz="2800" b="1" dirty="0" smtClean="0"/>
              <a:t>SECTOR 3: Ría del Nalón- Cabo Lastres</a:t>
            </a:r>
            <a:endParaRPr lang="es-ES" sz="2800" b="1" dirty="0"/>
          </a:p>
        </p:txBody>
      </p:sp>
    </p:spTree>
    <p:extLst>
      <p:ext uri="{BB962C8B-B14F-4D97-AF65-F5344CB8AC3E}">
        <p14:creationId xmlns:p14="http://schemas.microsoft.com/office/powerpoint/2010/main" val="275270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762001" y="2400300"/>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7" name="CuadroTexto 6"/>
          <p:cNvSpPr txBox="1"/>
          <p:nvPr/>
        </p:nvSpPr>
        <p:spPr>
          <a:xfrm>
            <a:off x="4870951" y="7844394"/>
            <a:ext cx="15811500" cy="523220"/>
          </a:xfrm>
          <a:prstGeom prst="rect">
            <a:avLst/>
          </a:prstGeom>
          <a:noFill/>
        </p:spPr>
        <p:txBody>
          <a:bodyPr wrap="square" rtlCol="0">
            <a:spAutoFit/>
          </a:bodyPr>
          <a:lstStyle/>
          <a:p>
            <a:endParaRPr lang="es-ES" sz="2800" b="1" dirty="0"/>
          </a:p>
        </p:txBody>
      </p:sp>
      <p:pic>
        <p:nvPicPr>
          <p:cNvPr id="1026" name="Picture 2" descr="Vista previa de imag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7826" y="3366711"/>
            <a:ext cx="10591800" cy="38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86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717475">
            <a:off x="1866662" y="1956163"/>
            <a:ext cx="2439549" cy="620976"/>
          </a:xfrm>
          <a:custGeom>
            <a:avLst/>
            <a:gdLst/>
            <a:ahLst/>
            <a:cxnLst/>
            <a:rect l="l" t="t" r="r" b="b"/>
            <a:pathLst>
              <a:path w="2439549" h="620976">
                <a:moveTo>
                  <a:pt x="0" y="0"/>
                </a:moveTo>
                <a:lnTo>
                  <a:pt x="2439548" y="0"/>
                </a:lnTo>
                <a:lnTo>
                  <a:pt x="2439548" y="620976"/>
                </a:lnTo>
                <a:lnTo>
                  <a:pt x="0" y="620976"/>
                </a:lnTo>
                <a:lnTo>
                  <a:pt x="0" y="0"/>
                </a:lnTo>
                <a:close/>
              </a:path>
            </a:pathLst>
          </a:custGeom>
          <a:blipFill>
            <a:blip r:embed="rId3">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1028700" y="1000125"/>
            <a:ext cx="14973299" cy="833370"/>
          </a:xfrm>
          <a:prstGeom prst="rect">
            <a:avLst/>
          </a:prstGeom>
        </p:spPr>
        <p:txBody>
          <a:bodyPr wrap="square" lIns="0" tIns="0" rIns="0" bIns="0" rtlCol="0" anchor="t">
            <a:spAutoFit/>
          </a:bodyPr>
          <a:lstStyle/>
          <a:p>
            <a:pPr>
              <a:lnSpc>
                <a:spcPts val="7412"/>
              </a:lnSpc>
            </a:pPr>
            <a:r>
              <a:rPr lang="en-US" sz="3600" dirty="0" smtClean="0">
                <a:solidFill>
                  <a:srgbClr val="000000"/>
                </a:solidFill>
                <a:latin typeface="Arial Heavy"/>
              </a:rPr>
              <a:t>PROPUESTA DE RESOLUCIÓN</a:t>
            </a:r>
            <a:endParaRPr lang="en-US" sz="3600" dirty="0">
              <a:solidFill>
                <a:srgbClr val="000000"/>
              </a:solidFill>
              <a:latin typeface="Arial Heavy"/>
            </a:endParaRPr>
          </a:p>
        </p:txBody>
      </p:sp>
      <p:sp>
        <p:nvSpPr>
          <p:cNvPr id="15" name="TextBox 15"/>
          <p:cNvSpPr txBox="1"/>
          <p:nvPr/>
        </p:nvSpPr>
        <p:spPr>
          <a:xfrm>
            <a:off x="3997826" y="3162300"/>
            <a:ext cx="12385175" cy="872034"/>
          </a:xfrm>
          <a:prstGeom prst="rect">
            <a:avLst/>
          </a:prstGeom>
        </p:spPr>
        <p:txBody>
          <a:bodyPr wrap="square" lIns="0" tIns="0" rIns="0" bIns="0" rtlCol="0" anchor="t">
            <a:spAutoFit/>
          </a:bodyPr>
          <a:lstStyle/>
          <a:p>
            <a:pPr algn="just">
              <a:lnSpc>
                <a:spcPts val="3420"/>
              </a:lnSpc>
            </a:pPr>
            <a:endParaRPr lang="en-US" sz="3000" spc="129" dirty="0">
              <a:solidFill>
                <a:srgbClr val="000000"/>
              </a:solidFill>
              <a:latin typeface="Bariol 2"/>
            </a:endParaRPr>
          </a:p>
          <a:p>
            <a:pPr algn="just">
              <a:lnSpc>
                <a:spcPts val="3420"/>
              </a:lnSpc>
            </a:pPr>
            <a:endParaRPr lang="en-US" sz="3000" spc="129" dirty="0">
              <a:solidFill>
                <a:srgbClr val="000000"/>
              </a:solidFill>
              <a:latin typeface="Bariol 2"/>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8428977"/>
            <a:ext cx="3587808" cy="829323"/>
          </a:xfrm>
          <a:prstGeom prst="rect">
            <a:avLst/>
          </a:prstGeom>
        </p:spPr>
      </p:pic>
      <p:graphicFrame>
        <p:nvGraphicFramePr>
          <p:cNvPr id="13" name="Gráfico 12">
            <a:extLst>
              <a:ext uri="{FF2B5EF4-FFF2-40B4-BE49-F238E27FC236}">
                <a16:creationId xmlns:lc="http://schemas.openxmlformats.org/drawingml/2006/lockedCanvas"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65D167C3-9209-4001-B692-E75C41769E7B}"/>
              </a:ext>
            </a:extLst>
          </p:cNvPr>
          <p:cNvGraphicFramePr/>
          <p:nvPr>
            <p:extLst/>
          </p:nvPr>
        </p:nvGraphicFramePr>
        <p:xfrm>
          <a:off x="762001" y="2400300"/>
          <a:ext cx="6559608" cy="4419600"/>
        </p:xfrm>
        <a:graphic>
          <a:graphicData uri="http://schemas.openxmlformats.org/drawingml/2006/chart">
            <c:chart xmlns:c="http://schemas.openxmlformats.org/drawingml/2006/chart" xmlns:r="http://schemas.openxmlformats.org/officeDocument/2006/relationships" r:id="rId7"/>
          </a:graphicData>
        </a:graphic>
      </p:graphicFrame>
      <p:sp>
        <p:nvSpPr>
          <p:cNvPr id="4" name="CuadroTexto 3"/>
          <p:cNvSpPr txBox="1"/>
          <p:nvPr/>
        </p:nvSpPr>
        <p:spPr>
          <a:xfrm>
            <a:off x="9616010" y="2720588"/>
            <a:ext cx="8367191" cy="369332"/>
          </a:xfrm>
          <a:prstGeom prst="rect">
            <a:avLst/>
          </a:prstGeom>
          <a:noFill/>
        </p:spPr>
        <p:txBody>
          <a:bodyPr wrap="square" rtlCol="0">
            <a:spAutoFit/>
          </a:bodyPr>
          <a:lstStyle/>
          <a:p>
            <a:endParaRPr lang="es-ES" dirty="0"/>
          </a:p>
        </p:txBody>
      </p:sp>
      <p:sp>
        <p:nvSpPr>
          <p:cNvPr id="6" name="CuadroTexto 5"/>
          <p:cNvSpPr txBox="1"/>
          <p:nvPr/>
        </p:nvSpPr>
        <p:spPr>
          <a:xfrm>
            <a:off x="5181600" y="2095500"/>
            <a:ext cx="11201401" cy="523220"/>
          </a:xfrm>
          <a:prstGeom prst="rect">
            <a:avLst/>
          </a:prstGeom>
          <a:noFill/>
        </p:spPr>
        <p:txBody>
          <a:bodyPr wrap="square" rtlCol="0">
            <a:spAutoFit/>
          </a:bodyPr>
          <a:lstStyle/>
          <a:p>
            <a:r>
              <a:rPr lang="es-ES" sz="2800" b="1" dirty="0" smtClean="0">
                <a:solidFill>
                  <a:srgbClr val="FF0000"/>
                </a:solidFill>
              </a:rPr>
              <a:t>PLAN EXPERIMENTAL DE GESTIÓN DEL ERIZO DE MAR (CAMPAÑA 2025)</a:t>
            </a:r>
            <a:endParaRPr lang="es-ES" sz="2800" b="1" dirty="0">
              <a:solidFill>
                <a:srgbClr val="FF0000"/>
              </a:solidFill>
            </a:endParaRPr>
          </a:p>
        </p:txBody>
      </p:sp>
      <p:sp>
        <p:nvSpPr>
          <p:cNvPr id="7" name="CuadroTexto 6"/>
          <p:cNvSpPr txBox="1"/>
          <p:nvPr/>
        </p:nvSpPr>
        <p:spPr>
          <a:xfrm>
            <a:off x="4870951" y="7844394"/>
            <a:ext cx="15811500" cy="523220"/>
          </a:xfrm>
          <a:prstGeom prst="rect">
            <a:avLst/>
          </a:prstGeom>
          <a:noFill/>
        </p:spPr>
        <p:txBody>
          <a:bodyPr wrap="square" rtlCol="0">
            <a:spAutoFit/>
          </a:bodyPr>
          <a:lstStyle/>
          <a:p>
            <a:endParaRPr lang="es-ES" sz="2800" b="1" dirty="0"/>
          </a:p>
        </p:txBody>
      </p:sp>
      <p:pic>
        <p:nvPicPr>
          <p:cNvPr id="5122" name="Picture 2" descr="Vista previa de imag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3219426"/>
            <a:ext cx="1087755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45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TotalTime>
  <Words>808</Words>
  <Application>Microsoft Office PowerPoint</Application>
  <PresentationFormat>Personalizado</PresentationFormat>
  <Paragraphs>237</Paragraphs>
  <Slides>23</Slides>
  <Notes>22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23</vt:i4>
      </vt:variant>
    </vt:vector>
  </HeadingPairs>
  <TitlesOfParts>
    <vt:vector size="31" baseType="lpstr">
      <vt:lpstr>Arial</vt:lpstr>
      <vt:lpstr>Aptos Narrow</vt:lpstr>
      <vt:lpstr>Calibri</vt:lpstr>
      <vt:lpstr>Wingdings</vt:lpstr>
      <vt:lpstr>Bariol 1 Bold</vt:lpstr>
      <vt:lpstr>Bariol 2</vt:lpstr>
      <vt:lpstr>Arial Heavy</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situación DLP CCAA 2024</dc:title>
  <dc:creator>ALADINO DIAZ EXPOSITO</dc:creator>
  <cp:lastModifiedBy>LORENA CRISTOBAL SIERRA</cp:lastModifiedBy>
  <cp:revision>83</cp:revision>
  <cp:lastPrinted>2024-05-15T11:25:06Z</cp:lastPrinted>
  <dcterms:created xsi:type="dcterms:W3CDTF">2006-08-16T00:00:00Z</dcterms:created>
  <dcterms:modified xsi:type="dcterms:W3CDTF">2025-01-20T12:49:09Z</dcterms:modified>
  <dc:identifier>DAGCwbOF7zw</dc:identifier>
</cp:coreProperties>
</file>